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7.jpg" ContentType="image/png"/>
  <Override PartName="/ppt/media/image28.jpg" ContentType="image/png"/>
  <Override PartName="/ppt/media/image29.jpg" ContentType="image/png"/>
  <Override PartName="/ppt/media/image30.jpg" ContentType="image/png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69" r:id="rId4"/>
    <p:sldId id="270" r:id="rId5"/>
    <p:sldId id="261" r:id="rId6"/>
    <p:sldId id="264" r:id="rId7"/>
    <p:sldId id="271" r:id="rId8"/>
    <p:sldId id="277" r:id="rId9"/>
    <p:sldId id="273" r:id="rId10"/>
    <p:sldId id="274" r:id="rId11"/>
    <p:sldId id="275" r:id="rId12"/>
    <p:sldId id="279" r:id="rId13"/>
    <p:sldId id="281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K Grotesk Bold" panose="020B0604020202020204" charset="0"/>
      <p:regular r:id="rId20"/>
    </p:embeddedFont>
    <p:embeddedFont>
      <p:font typeface="HK Grotesk Medium" panose="020B0604020202020204" charset="0"/>
      <p:regular r:id="rId21"/>
    </p:embeddedFont>
    <p:embeddedFont>
      <p:font typeface="HK Grotesk Medium Bold" panose="020B060402020202020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ego Lima" initials="DL" lastIdx="2" clrIdx="0">
    <p:extLst>
      <p:ext uri="{19B8F6BF-5375-455C-9EA6-DF929625EA0E}">
        <p15:presenceInfo xmlns:p15="http://schemas.microsoft.com/office/powerpoint/2012/main" userId="5aad5e0bff895f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B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2034" autoAdjust="0"/>
  </p:normalViewPr>
  <p:slideViewPr>
    <p:cSldViewPr>
      <p:cViewPr varScale="1">
        <p:scale>
          <a:sx n="53" d="100"/>
          <a:sy n="53" d="100"/>
        </p:scale>
        <p:origin x="179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5AF6E-3C2D-4C99-95E4-202267EE37BB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DA286-A84A-448E-8CAC-BBF12464B5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6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DA286-A84A-448E-8CAC-BBF12464B51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33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pt-BR" sz="3200" b="0" i="0" dirty="0">
                <a:solidFill>
                  <a:srgbClr val="525252"/>
                </a:solidFill>
                <a:effectLst/>
                <a:latin typeface="Montserrat" panose="020B0604020202020204" pitchFamily="2" charset="0"/>
              </a:rPr>
              <a:t>Início 2004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pt-BR" sz="3200" b="0" i="0" dirty="0">
                <a:solidFill>
                  <a:srgbClr val="525252"/>
                </a:solidFill>
                <a:effectLst/>
                <a:latin typeface="Montserrat" panose="020B0604020202020204" pitchFamily="2" charset="0"/>
              </a:rPr>
              <a:t>Ex-secretário geral da ONU Kofi Annan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pt-BR" sz="3200" b="0" i="0" dirty="0">
                <a:solidFill>
                  <a:srgbClr val="525252"/>
                </a:solidFill>
                <a:effectLst/>
                <a:latin typeface="Montserrat" panose="020B0604020202020204" pitchFamily="2" charset="0"/>
              </a:rPr>
              <a:t>Convidou mais de 50 CEOs de grandes instituições financeiras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pt-BR" sz="3200" b="0" i="0" dirty="0">
                <a:solidFill>
                  <a:srgbClr val="525252"/>
                </a:solidFill>
                <a:effectLst/>
                <a:latin typeface="Montserrat" panose="020B0604020202020204" pitchFamily="2" charset="0"/>
              </a:rPr>
              <a:t>participarem de uma iniciativa conjunta, c</a:t>
            </a:r>
            <a:r>
              <a:rPr lang="pt-BR" sz="3200" b="0" i="0" dirty="0">
                <a:solidFill>
                  <a:srgbClr val="404040"/>
                </a:solidFill>
                <a:effectLst/>
                <a:latin typeface="open sans condensed"/>
              </a:rPr>
              <a:t>om recomendações para possibilitar uma melhor integração nas questões ambiental, social e de governança no âmbito corporativo.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pt-BR" sz="3200" b="0" i="0" dirty="0">
                <a:solidFill>
                  <a:srgbClr val="404040"/>
                </a:solidFill>
                <a:effectLst/>
                <a:latin typeface="open sans condensed"/>
              </a:rPr>
              <a:t>Ele enxergava que esse movimento </a:t>
            </a:r>
            <a:r>
              <a:rPr lang="pt-BR" sz="3200" b="0" i="0" dirty="0">
                <a:solidFill>
                  <a:srgbClr val="525252"/>
                </a:solidFill>
                <a:effectLst/>
                <a:latin typeface="Montserrat" panose="020B0604020202020204" pitchFamily="2" charset="0"/>
              </a:rPr>
              <a:t>faria sentido para os negócios e traria melhores resultados para a sociedade, como um todo.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DA286-A84A-448E-8CAC-BBF12464B51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610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Restringimos a análise na B3 que é a Bolsa de Valores do Brasil.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DA286-A84A-448E-8CAC-BBF12464B51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40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Tivemos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75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empresas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que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já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participaram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do ISE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ao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longo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do tempo, mas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atualmente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48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estão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presents.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HK Grotesk Medium"/>
              </a:rPr>
              <a:t>Capital Humano,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Governança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Corporativa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e Alta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Gestão</a:t>
            </a:r>
            <a:endParaRPr lang="en-US" sz="1200" dirty="0">
              <a:solidFill>
                <a:srgbClr val="FFFFFF"/>
              </a:solidFill>
              <a:latin typeface="HK Grotesk Mediu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HK Grotesk Medium"/>
              </a:rPr>
              <a:t>Capital Social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Modelo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de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Negócios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e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Inovação</a:t>
            </a:r>
            <a:endParaRPr lang="en-US" sz="1200" dirty="0">
              <a:solidFill>
                <a:srgbClr val="FFFFFF"/>
              </a:solidFill>
              <a:latin typeface="HK Grotesk Mediu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Meio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Ambiente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Mudança</a:t>
            </a:r>
            <a:r>
              <a:rPr lang="en-US" sz="1200" dirty="0">
                <a:solidFill>
                  <a:srgbClr val="FFFFFF"/>
                </a:solidFill>
                <a:latin typeface="HK Grotesk Medium"/>
              </a:rPr>
              <a:t> do </a:t>
            </a:r>
            <a:r>
              <a:rPr lang="en-US" sz="1200" dirty="0" err="1">
                <a:solidFill>
                  <a:srgbClr val="FFFFFF"/>
                </a:solidFill>
                <a:latin typeface="HK Grotesk Medium"/>
              </a:rPr>
              <a:t>Clima</a:t>
            </a:r>
            <a:endParaRPr lang="en-US" sz="1200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DA286-A84A-448E-8CAC-BBF12464B51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899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Comparação entre o investimento em cada dimensão do ISE e a variação do valor de fechamento ajustado das ações.</a:t>
            </a:r>
          </a:p>
          <a:p>
            <a:endParaRPr lang="pt-BR" dirty="0"/>
          </a:p>
          <a:p>
            <a:r>
              <a:rPr lang="pt-BR" dirty="0"/>
              <a:t>Chegamos a conclusão de que não existe relação entre as variáveis, já que os valores apresentados são muito próximos de 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DA286-A84A-448E-8CAC-BBF12464B51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7787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Gráfico de normalização</a:t>
            </a:r>
          </a:p>
          <a:p>
            <a:r>
              <a:rPr lang="pt-BR" dirty="0"/>
              <a:t>Trazer os valores para a mesma base. </a:t>
            </a:r>
          </a:p>
          <a:p>
            <a:r>
              <a:rPr lang="pt-BR" dirty="0"/>
              <a:t>O IBOV hoje é negociado na casa dos 100 mil, e o ISE está na casa dos 3500</a:t>
            </a:r>
          </a:p>
          <a:p>
            <a:r>
              <a:rPr lang="pt-BR" dirty="0"/>
              <a:t>Dessa forma é possível comparar a evolução das duas ações ao longo do tempo de forma equiparadas</a:t>
            </a:r>
          </a:p>
          <a:p>
            <a:r>
              <a:rPr lang="pt-BR" dirty="0"/>
              <a:t>Assim, esse gráfico mostra a valorização de 1 real investido em cada um dos papéis ao longo do tempo</a:t>
            </a:r>
          </a:p>
          <a:p>
            <a:r>
              <a:rPr lang="pt-BR" dirty="0"/>
              <a:t>Em dado momento o ISE se valoriza mais, mas ao observar o ano vigente, as duas retas estão próximas</a:t>
            </a:r>
          </a:p>
          <a:p>
            <a:r>
              <a:rPr lang="pt-BR" dirty="0"/>
              <a:t>Mercado de ações é ESPECULAÇÃO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DA286-A84A-448E-8CAC-BBF12464B51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56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DA286-A84A-448E-8CAC-BBF12464B51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1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Através desse gráfico comparativo entre os 2 grupos (que participam do ISE e que não participam), vemos que a variância do grupo de empresas que investe em sustentabilidade é menor.</a:t>
            </a:r>
          </a:p>
          <a:p>
            <a:r>
              <a:rPr lang="pt-BR" dirty="0"/>
              <a:t>Encontramos um p no valor de 0,55 como resultado da comparação de 2 amostras com teste não paramétrico, o que indica que não tem diferença significativa entre esses 2 grupos.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DA286-A84A-448E-8CAC-BBF12464B51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9531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Essas foram nossas conclusões do trabalho.</a:t>
            </a:r>
          </a:p>
          <a:p>
            <a:r>
              <a:rPr lang="pt-BR" dirty="0"/>
              <a:t>Nosso grupo está aqui para responder qualquer questionamento que possam ter.</a:t>
            </a:r>
          </a:p>
          <a:p>
            <a:r>
              <a:rPr lang="pt-BR" dirty="0"/>
              <a:t>Muito obrigada!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DA286-A84A-448E-8CAC-BBF12464B51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e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eg"/><Relationship Id="rId9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70829" y="2033704"/>
            <a:ext cx="9414829" cy="589603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 rot="-5400000">
            <a:off x="1095833" y="2201716"/>
            <a:ext cx="6681505" cy="5746094"/>
            <a:chOff x="0" y="0"/>
            <a:chExt cx="6350000" cy="5461000"/>
          </a:xfrm>
        </p:grpSpPr>
        <p:sp>
          <p:nvSpPr>
            <p:cNvPr id="5" name="Freeform 5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3"/>
              <a:stretch>
                <a:fillRect l="-24696" t="28516" r="-24696" b="-43983"/>
              </a:stretch>
            </a:blip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363200" y="3952722"/>
            <a:ext cx="6858986" cy="2057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Análise do </a:t>
            </a:r>
            <a:r>
              <a:rPr lang="en-US" sz="8000" dirty="0" err="1">
                <a:solidFill>
                  <a:srgbClr val="65BB48"/>
                </a:solidFill>
                <a:latin typeface="HK Grotesk Bold"/>
              </a:rPr>
              <a:t>índice</a:t>
            </a:r>
            <a:r>
              <a:rPr lang="en-US" sz="8000" dirty="0">
                <a:solidFill>
                  <a:srgbClr val="65BB48"/>
                </a:solidFill>
                <a:latin typeface="HK Grotesk Bold"/>
              </a:rPr>
              <a:t> ESG B3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28479" y="6286500"/>
            <a:ext cx="4578321" cy="519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chemeClr val="bg1"/>
                </a:solidFill>
                <a:latin typeface="HK Grotesk Medium"/>
              </a:rPr>
              <a:t>Grupo </a:t>
            </a:r>
            <a:r>
              <a:rPr lang="en-US" sz="3000" dirty="0" err="1">
                <a:solidFill>
                  <a:schemeClr val="bg1"/>
                </a:solidFill>
                <a:latin typeface="HK Grotesk Medium"/>
              </a:rPr>
              <a:t>Pilares</a:t>
            </a:r>
            <a:r>
              <a:rPr lang="en-US" sz="3000" dirty="0">
                <a:solidFill>
                  <a:schemeClr val="bg1"/>
                </a:solidFill>
                <a:latin typeface="HK Grotesk Medium"/>
              </a:rPr>
              <a:t> da </a:t>
            </a:r>
            <a:r>
              <a:rPr lang="en-US" sz="3000" dirty="0" err="1">
                <a:solidFill>
                  <a:schemeClr val="bg1"/>
                </a:solidFill>
                <a:latin typeface="HK Grotesk Medium"/>
              </a:rPr>
              <a:t>Criação</a:t>
            </a:r>
            <a:endParaRPr lang="en-US" sz="3000" dirty="0">
              <a:solidFill>
                <a:schemeClr val="bg1"/>
              </a:solidFill>
              <a:latin typeface="HK Grotesk Medium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F0FBDD-FB4E-1A89-5578-2D8AC768717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866523" y="-5519295"/>
            <a:ext cx="5140124" cy="54925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2435145-ED70-E8B9-6352-539F99E99B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9474" r="10005" b="-541"/>
          <a:stretch/>
        </p:blipFill>
        <p:spPr>
          <a:xfrm>
            <a:off x="1586728" y="10370004"/>
            <a:ext cx="5128127" cy="4696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40929" y="6024291"/>
            <a:ext cx="8029347" cy="4516508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solidFill>
              <a:srgbClr val="377D3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blipFill>
              <a:blip r:embed="rId2"/>
              <a:stretch>
                <a:fillRect l="-34161" t="-64519" r="-12906" b="-983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454960" y="-2074104"/>
            <a:ext cx="4605850" cy="8075855"/>
            <a:chOff x="0" y="0"/>
            <a:chExt cx="5565821" cy="97590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65821" cy="9759059"/>
            </a:xfrm>
            <a:custGeom>
              <a:avLst/>
              <a:gdLst/>
              <a:ahLst/>
              <a:cxnLst/>
              <a:rect l="l" t="t" r="r" b="b"/>
              <a:pathLst>
                <a:path w="5565821" h="9759059">
                  <a:moveTo>
                    <a:pt x="5565821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5565821" y="9759059"/>
                  </a:lnTo>
                  <a:close/>
                </a:path>
              </a:pathLst>
            </a:custGeom>
            <a:solidFill>
              <a:srgbClr val="65BB48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45002" y="5523563"/>
            <a:ext cx="6037536" cy="3781007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351027D4-2766-8285-1FDC-0061C7ED1531}"/>
              </a:ext>
            </a:extLst>
          </p:cNvPr>
          <p:cNvSpPr txBox="1"/>
          <p:nvPr/>
        </p:nvSpPr>
        <p:spPr>
          <a:xfrm>
            <a:off x="2757885" y="75910"/>
            <a:ext cx="13182599" cy="942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Relação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entre o Score ISE e o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Lucro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por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Ação</a:t>
            </a:r>
            <a:endParaRPr lang="en-US" sz="5000" dirty="0">
              <a:solidFill>
                <a:srgbClr val="65BB48"/>
              </a:solidFill>
              <a:latin typeface="HK Grotesk Bold"/>
            </a:endParaRPr>
          </a:p>
        </p:txBody>
      </p:sp>
      <p:pic>
        <p:nvPicPr>
          <p:cNvPr id="10" name="Imagem 9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217710CD-0FC8-1C98-8740-CEC4C1975C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00" y="1654484"/>
            <a:ext cx="10674000" cy="77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34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35002" y="-1735002"/>
            <a:ext cx="4605850" cy="8075855"/>
            <a:chOff x="0" y="0"/>
            <a:chExt cx="5565821" cy="9759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65821" cy="9759059"/>
            </a:xfrm>
            <a:custGeom>
              <a:avLst/>
              <a:gdLst/>
              <a:ahLst/>
              <a:cxnLst/>
              <a:rect l="l" t="t" r="r" b="b"/>
              <a:pathLst>
                <a:path w="5565821" h="9759059">
                  <a:moveTo>
                    <a:pt x="5565821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5565821" y="9759059"/>
                  </a:lnTo>
                  <a:close/>
                </a:path>
              </a:pathLst>
            </a:custGeom>
            <a:solidFill>
              <a:srgbClr val="65BB48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144000" y="5351019"/>
            <a:ext cx="9226276" cy="5189781"/>
            <a:chOff x="0" y="0"/>
            <a:chExt cx="6089457" cy="342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solidFill>
              <a:srgbClr val="377D3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blipFill>
              <a:blip r:embed="rId2"/>
              <a:stretch>
                <a:fillRect t="-68131" r="-49673" b="-9259"/>
              </a:stretch>
            </a:blip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35502" y="4314861"/>
            <a:ext cx="6037536" cy="3781007"/>
          </a:xfrm>
          <a:prstGeom prst="rect">
            <a:avLst/>
          </a:prstGeom>
        </p:spPr>
      </p:pic>
      <p:sp>
        <p:nvSpPr>
          <p:cNvPr id="4" name="TextBox 33">
            <a:extLst>
              <a:ext uri="{FF2B5EF4-FFF2-40B4-BE49-F238E27FC236}">
                <a16:creationId xmlns:a16="http://schemas.microsoft.com/office/drawing/2014/main" id="{8A239F32-A729-9C60-40CE-88B909264A8A}"/>
              </a:ext>
            </a:extLst>
          </p:cNvPr>
          <p:cNvSpPr txBox="1"/>
          <p:nvPr/>
        </p:nvSpPr>
        <p:spPr>
          <a:xfrm>
            <a:off x="2757885" y="75910"/>
            <a:ext cx="13182599" cy="942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Relação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entre o Score ISE e o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Lucro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Líquido</a:t>
            </a:r>
            <a:endParaRPr lang="en-US" sz="5000" dirty="0">
              <a:solidFill>
                <a:srgbClr val="65BB48"/>
              </a:solidFill>
              <a:latin typeface="HK Grotesk Bold"/>
            </a:endParaRPr>
          </a:p>
        </p:txBody>
      </p:sp>
      <p:pic>
        <p:nvPicPr>
          <p:cNvPr id="7" name="Imagem 6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01514387-E6FF-0B4D-2D51-7F14345DB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235" y="1495876"/>
            <a:ext cx="10675529" cy="771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1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35002" y="-1735002"/>
            <a:ext cx="4605850" cy="8075855"/>
            <a:chOff x="0" y="0"/>
            <a:chExt cx="5565821" cy="9759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65821" cy="9759059"/>
            </a:xfrm>
            <a:custGeom>
              <a:avLst/>
              <a:gdLst/>
              <a:ahLst/>
              <a:cxnLst/>
              <a:rect l="l" t="t" r="r" b="b"/>
              <a:pathLst>
                <a:path w="5565821" h="9759059">
                  <a:moveTo>
                    <a:pt x="5565821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5565821" y="9759059"/>
                  </a:lnTo>
                  <a:close/>
                </a:path>
              </a:pathLst>
            </a:custGeom>
            <a:solidFill>
              <a:srgbClr val="65BB48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144000" y="5351019"/>
            <a:ext cx="9226276" cy="5189781"/>
            <a:chOff x="0" y="0"/>
            <a:chExt cx="6089457" cy="342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solidFill>
              <a:srgbClr val="377D3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blipFill>
              <a:blip r:embed="rId3"/>
              <a:stretch>
                <a:fillRect t="-68131" r="-49673" b="-9259"/>
              </a:stretch>
            </a:blip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35502" y="4314861"/>
            <a:ext cx="6037536" cy="3781007"/>
          </a:xfrm>
          <a:prstGeom prst="rect">
            <a:avLst/>
          </a:prstGeom>
        </p:spPr>
      </p:pic>
      <p:sp>
        <p:nvSpPr>
          <p:cNvPr id="4" name="TextBox 33">
            <a:extLst>
              <a:ext uri="{FF2B5EF4-FFF2-40B4-BE49-F238E27FC236}">
                <a16:creationId xmlns:a16="http://schemas.microsoft.com/office/drawing/2014/main" id="{01757F99-BAFE-46D4-19EC-A7E8BE7EDC0E}"/>
              </a:ext>
            </a:extLst>
          </p:cNvPr>
          <p:cNvSpPr txBox="1"/>
          <p:nvPr/>
        </p:nvSpPr>
        <p:spPr>
          <a:xfrm>
            <a:off x="2552699" y="241634"/>
            <a:ext cx="13182599" cy="942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000" dirty="0">
                <a:solidFill>
                  <a:srgbClr val="FFFFFF"/>
                </a:solidFill>
                <a:latin typeface="HK Grotesk Bold"/>
              </a:rPr>
              <a:t>Análise das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empresas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do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setor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de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energia</a:t>
            </a:r>
            <a:endParaRPr lang="en-US" sz="5000" dirty="0">
              <a:solidFill>
                <a:srgbClr val="65BB48"/>
              </a:solidFill>
              <a:latin typeface="HK Grotesk Bold"/>
            </a:endParaRPr>
          </a:p>
        </p:txBody>
      </p:sp>
      <p:pic>
        <p:nvPicPr>
          <p:cNvPr id="7" name="Imagem 6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7BC1BA1C-A89A-EC28-825D-2FD3167F0A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98" y="1518462"/>
            <a:ext cx="10674000" cy="725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3">
            <a:extLst>
              <a:ext uri="{FF2B5EF4-FFF2-40B4-BE49-F238E27FC236}">
                <a16:creationId xmlns:a16="http://schemas.microsoft.com/office/drawing/2014/main" id="{680280AA-B01F-4852-733E-3B09C975D3EC}"/>
              </a:ext>
            </a:extLst>
          </p:cNvPr>
          <p:cNvSpPr txBox="1"/>
          <p:nvPr/>
        </p:nvSpPr>
        <p:spPr>
          <a:xfrm>
            <a:off x="6248400" y="4524452"/>
            <a:ext cx="2069523" cy="1238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HK Grotesk Bold"/>
              </a:rPr>
              <a:t>Anderson</a:t>
            </a:r>
          </a:p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HK Grotesk Bold"/>
              </a:rPr>
              <a:t>Vargas</a:t>
            </a: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1CB55558-0FC1-7882-EAD1-C8E67BD5831B}"/>
              </a:ext>
            </a:extLst>
          </p:cNvPr>
          <p:cNvSpPr txBox="1"/>
          <p:nvPr/>
        </p:nvSpPr>
        <p:spPr>
          <a:xfrm>
            <a:off x="708288" y="1662161"/>
            <a:ext cx="2469620" cy="1238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600" u="none" dirty="0" err="1">
                <a:solidFill>
                  <a:srgbClr val="FFFFFF"/>
                </a:solidFill>
                <a:latin typeface="HK Grotesk Bold"/>
              </a:rPr>
              <a:t>AlessandroFreire</a:t>
            </a:r>
            <a:endParaRPr lang="en-US" sz="3600" u="none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7" name="TextBox 43">
            <a:extLst>
              <a:ext uri="{FF2B5EF4-FFF2-40B4-BE49-F238E27FC236}">
                <a16:creationId xmlns:a16="http://schemas.microsoft.com/office/drawing/2014/main" id="{A1D64912-FF96-D5B5-BDDE-849D3DCC99EB}"/>
              </a:ext>
            </a:extLst>
          </p:cNvPr>
          <p:cNvSpPr txBox="1"/>
          <p:nvPr/>
        </p:nvSpPr>
        <p:spPr>
          <a:xfrm>
            <a:off x="10088602" y="6947652"/>
            <a:ext cx="1752600" cy="1238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HK Grotesk Bold"/>
              </a:rPr>
              <a:t>Raphael</a:t>
            </a:r>
          </a:p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HK Grotesk Bold"/>
              </a:rPr>
              <a:t>Gomes</a:t>
            </a: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0FA2DA33-AEC4-1409-E474-C29860270E5C}"/>
              </a:ext>
            </a:extLst>
          </p:cNvPr>
          <p:cNvSpPr txBox="1"/>
          <p:nvPr/>
        </p:nvSpPr>
        <p:spPr>
          <a:xfrm>
            <a:off x="9541791" y="2022159"/>
            <a:ext cx="2285999" cy="1238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HK Grotesk Bold"/>
              </a:rPr>
              <a:t>Maria Julia </a:t>
            </a:r>
            <a:r>
              <a:rPr lang="en-US" sz="3600" u="none" dirty="0" err="1">
                <a:solidFill>
                  <a:srgbClr val="FFFFFF"/>
                </a:solidFill>
                <a:latin typeface="HK Grotesk Bold"/>
              </a:rPr>
              <a:t>Morossini</a:t>
            </a:r>
            <a:endParaRPr lang="en-US" sz="3600" u="none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9" name="TextBox 43">
            <a:extLst>
              <a:ext uri="{FF2B5EF4-FFF2-40B4-BE49-F238E27FC236}">
                <a16:creationId xmlns:a16="http://schemas.microsoft.com/office/drawing/2014/main" id="{8985DE78-647D-D53B-6D7C-928CAD52355B}"/>
              </a:ext>
            </a:extLst>
          </p:cNvPr>
          <p:cNvSpPr txBox="1"/>
          <p:nvPr/>
        </p:nvSpPr>
        <p:spPr>
          <a:xfrm>
            <a:off x="1327438" y="7368589"/>
            <a:ext cx="1231323" cy="1238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HK Grotesk Bold"/>
              </a:rPr>
              <a:t>Diego</a:t>
            </a:r>
          </a:p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HK Grotesk Bold"/>
              </a:rPr>
              <a:t>L</a:t>
            </a:r>
            <a:r>
              <a:rPr lang="en-US" sz="3600" u="none" dirty="0">
                <a:solidFill>
                  <a:srgbClr val="FFFFFF"/>
                </a:solidFill>
                <a:latin typeface="HK Grotesk Bold"/>
              </a:rPr>
              <a:t>ima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267170-02C0-FB50-A6E6-6EF73B36D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"/>
          <a:stretch/>
        </p:blipFill>
        <p:spPr>
          <a:xfrm>
            <a:off x="3385823" y="6839594"/>
            <a:ext cx="2513238" cy="246961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94F4B89-CABF-53E1-FEB9-F6699FF6A8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402" y="6350302"/>
            <a:ext cx="2469620" cy="246962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031E070-1513-5350-9E5A-B1E7DF56C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662" y="1401733"/>
            <a:ext cx="2478948" cy="24789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395E664-994D-ED36-3042-F7C1BBEF07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218" y="3880681"/>
            <a:ext cx="2469621" cy="246962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A30DD59-D916-3285-C4A1-6512B34812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219" y="908146"/>
            <a:ext cx="2469620" cy="246962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85B9B6C-48D8-FF1E-86F4-F7DF82194D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88" y="3871355"/>
            <a:ext cx="2478947" cy="247894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71FD69E-47F6-3909-0E73-7B09BBAB49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98" y="898819"/>
            <a:ext cx="2478947" cy="247894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2C22C34-C416-85B7-DD6A-22B6ECE9B6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353" y="6350302"/>
            <a:ext cx="2469620" cy="246962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3381C3D-0B30-92F8-3684-DB8FC2F3AA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27" y="6839594"/>
            <a:ext cx="2469619" cy="246961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6844E19-DF1E-33D8-08E3-BABAB49731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353" y="1411061"/>
            <a:ext cx="2469620" cy="24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03456" y="-96530"/>
            <a:ext cx="4309627" cy="10474159"/>
            <a:chOff x="0" y="0"/>
            <a:chExt cx="5746169" cy="1396554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36280" r="36280"/>
            <a:stretch>
              <a:fillRect/>
            </a:stretch>
          </p:blipFill>
          <p:spPr>
            <a:xfrm>
              <a:off x="0" y="0"/>
              <a:ext cx="5746169" cy="13965546"/>
            </a:xfrm>
            <a:prstGeom prst="rect">
              <a:avLst/>
            </a:prstGeom>
          </p:spPr>
        </p:pic>
      </p:grpSp>
      <p:pic>
        <p:nvPicPr>
          <p:cNvPr id="4" name="Picture 17">
            <a:extLst>
              <a:ext uri="{FF2B5EF4-FFF2-40B4-BE49-F238E27FC236}">
                <a16:creationId xmlns:a16="http://schemas.microsoft.com/office/drawing/2014/main" id="{D429E01D-FAA7-EA8E-B761-CCA5447EFD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20400" y="749841"/>
            <a:ext cx="9181235" cy="5749749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490535" y="2628900"/>
            <a:ext cx="6629399" cy="6334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u="none" dirty="0">
                <a:solidFill>
                  <a:srgbClr val="FFFFFF"/>
                </a:solidFill>
                <a:latin typeface="HK Grotesk Bold"/>
              </a:rPr>
              <a:t>Alessandro Freire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5400" u="none" dirty="0">
              <a:solidFill>
                <a:srgbClr val="FFFFFF"/>
              </a:solidFill>
              <a:latin typeface="HK Grotesk Bold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HK Grotesk Bold"/>
              </a:rPr>
              <a:t>Anderson Vargas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5400" dirty="0">
              <a:solidFill>
                <a:srgbClr val="FFFFFF"/>
              </a:solidFill>
              <a:latin typeface="HK Grotesk Bold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u="none" dirty="0">
                <a:solidFill>
                  <a:srgbClr val="FFFFFF"/>
                </a:solidFill>
                <a:latin typeface="HK Grotesk Bold"/>
              </a:rPr>
              <a:t>Diego Lima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5400" u="none" dirty="0">
              <a:solidFill>
                <a:srgbClr val="FFFFFF"/>
              </a:solidFill>
              <a:latin typeface="HK Grotesk Bold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HK Grotesk Bold"/>
              </a:rPr>
              <a:t>Maria Julia </a:t>
            </a:r>
            <a:r>
              <a:rPr lang="en-US" sz="5400" dirty="0" err="1">
                <a:solidFill>
                  <a:srgbClr val="FFFFFF"/>
                </a:solidFill>
                <a:latin typeface="HK Grotesk Bold"/>
              </a:rPr>
              <a:t>Morossini</a:t>
            </a:r>
            <a:endParaRPr lang="en-US" sz="5400" dirty="0">
              <a:solidFill>
                <a:srgbClr val="FFFFFF"/>
              </a:solidFill>
              <a:latin typeface="HK Grotesk Bold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5400" dirty="0">
              <a:solidFill>
                <a:srgbClr val="FFFFFF"/>
              </a:solidFill>
              <a:latin typeface="HK Grotesk Bold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u="none" dirty="0">
                <a:solidFill>
                  <a:srgbClr val="FFFFFF"/>
                </a:solidFill>
                <a:latin typeface="HK Grotesk Bold"/>
              </a:rPr>
              <a:t>Raphael Gomes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5400" u="none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705343" y="3232973"/>
            <a:ext cx="4434094" cy="78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3"/>
              </a:lnSpc>
            </a:pPr>
            <a:r>
              <a:rPr lang="en-US" sz="5870" dirty="0" err="1">
                <a:solidFill>
                  <a:srgbClr val="FFFFFF"/>
                </a:solidFill>
                <a:latin typeface="HK Grotesk Bold"/>
              </a:rPr>
              <a:t>Integrantes</a:t>
            </a:r>
            <a:endParaRPr lang="en-US" sz="587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47" name="TextBox 43">
            <a:extLst>
              <a:ext uri="{FF2B5EF4-FFF2-40B4-BE49-F238E27FC236}">
                <a16:creationId xmlns:a16="http://schemas.microsoft.com/office/drawing/2014/main" id="{206BB7AF-5F73-B8B5-92D4-CCC82A008B84}"/>
              </a:ext>
            </a:extLst>
          </p:cNvPr>
          <p:cNvSpPr txBox="1"/>
          <p:nvPr/>
        </p:nvSpPr>
        <p:spPr>
          <a:xfrm>
            <a:off x="3365162" y="749841"/>
            <a:ext cx="5761253" cy="678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dirty="0" err="1">
                <a:solidFill>
                  <a:srgbClr val="65BB48"/>
                </a:solidFill>
                <a:latin typeface="HK Grotesk Bold"/>
              </a:rPr>
              <a:t>Pilares</a:t>
            </a:r>
            <a:r>
              <a:rPr lang="en-US" sz="5400" dirty="0">
                <a:solidFill>
                  <a:srgbClr val="65BB48"/>
                </a:solidFill>
                <a:latin typeface="HK Grotesk Bold"/>
              </a:rPr>
              <a:t> </a:t>
            </a:r>
            <a:r>
              <a:rPr lang="en-US" sz="5400" u="none" dirty="0">
                <a:solidFill>
                  <a:srgbClr val="65BB48"/>
                </a:solidFill>
                <a:latin typeface="HK Grotesk Bold"/>
              </a:rPr>
              <a:t>da </a:t>
            </a:r>
            <a:r>
              <a:rPr lang="en-US" sz="5400" u="none" dirty="0" err="1">
                <a:solidFill>
                  <a:srgbClr val="65BB48"/>
                </a:solidFill>
                <a:latin typeface="HK Grotesk Bold"/>
              </a:rPr>
              <a:t>criação</a:t>
            </a:r>
            <a:endParaRPr lang="en-US" sz="5400" u="none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49" name="TextBox 43">
            <a:extLst>
              <a:ext uri="{FF2B5EF4-FFF2-40B4-BE49-F238E27FC236}">
                <a16:creationId xmlns:a16="http://schemas.microsoft.com/office/drawing/2014/main" id="{9C501B97-F5C1-474E-C2D6-7FB75461C9AE}"/>
              </a:ext>
            </a:extLst>
          </p:cNvPr>
          <p:cNvSpPr txBox="1"/>
          <p:nvPr/>
        </p:nvSpPr>
        <p:spPr>
          <a:xfrm>
            <a:off x="7812032" y="3180220"/>
            <a:ext cx="4199326" cy="4449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u="none" dirty="0" err="1">
                <a:solidFill>
                  <a:srgbClr val="FFFFFF"/>
                </a:solidFill>
                <a:latin typeface="HK Grotesk Bold"/>
              </a:rPr>
              <a:t>Mentoras</a:t>
            </a:r>
            <a:endParaRPr lang="en-US" sz="5400" u="none" dirty="0">
              <a:solidFill>
                <a:srgbClr val="FFFFFF"/>
              </a:solidFill>
              <a:latin typeface="HK Grotesk Bold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5400" dirty="0">
              <a:solidFill>
                <a:srgbClr val="65BB48"/>
              </a:solidFill>
              <a:latin typeface="HK Grotesk Bold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dirty="0" err="1">
                <a:solidFill>
                  <a:srgbClr val="65BB48"/>
                </a:solidFill>
                <a:latin typeface="HK Grotesk Bold"/>
              </a:rPr>
              <a:t>Cárlei</a:t>
            </a:r>
            <a:r>
              <a:rPr lang="en-US" sz="5400" dirty="0">
                <a:solidFill>
                  <a:srgbClr val="65BB48"/>
                </a:solidFill>
                <a:latin typeface="HK Grotesk Bold"/>
              </a:rPr>
              <a:t> Nunes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5400" u="none" dirty="0">
              <a:solidFill>
                <a:srgbClr val="65BB48"/>
              </a:solidFill>
              <a:latin typeface="HK Grotesk Bold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5400" u="none" dirty="0">
              <a:solidFill>
                <a:srgbClr val="65BB48"/>
              </a:solidFill>
              <a:latin typeface="HK Grotesk Bold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5400" u="none" dirty="0">
                <a:solidFill>
                  <a:srgbClr val="65BB48"/>
                </a:solidFill>
                <a:latin typeface="HK Grotesk Bold"/>
              </a:rPr>
              <a:t>Andressa </a:t>
            </a:r>
            <a:r>
              <a:rPr lang="en-US" sz="5400" u="none" dirty="0" err="1">
                <a:solidFill>
                  <a:srgbClr val="65BB48"/>
                </a:solidFill>
                <a:latin typeface="HK Grotesk Bold"/>
              </a:rPr>
              <a:t>Freires</a:t>
            </a:r>
            <a:endParaRPr lang="en-US" sz="5400" u="none" dirty="0">
              <a:solidFill>
                <a:srgbClr val="FFFFFF"/>
              </a:solidFill>
              <a:latin typeface="HK Grotesk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2D72C7E-7FCF-98C1-2F92-CC83BE9328E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720489" y="-408213"/>
            <a:ext cx="5140124" cy="549258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F645C3E-07C0-621C-7E07-43889BC9014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734214" y="3477255"/>
            <a:ext cx="3126399" cy="1743318"/>
          </a:xfrm>
          <a:prstGeom prst="rect">
            <a:avLst/>
          </a:prstGeom>
        </p:spPr>
      </p:pic>
      <p:pic>
        <p:nvPicPr>
          <p:cNvPr id="160" name="Imagem 159">
            <a:extLst>
              <a:ext uri="{FF2B5EF4-FFF2-40B4-BE49-F238E27FC236}">
                <a16:creationId xmlns:a16="http://schemas.microsoft.com/office/drawing/2014/main" id="{FBCA4E40-C129-FB7A-9F47-9BA3905665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9474" r="10005" b="-541"/>
          <a:stretch/>
        </p:blipFill>
        <p:spPr>
          <a:xfrm>
            <a:off x="1797402" y="5712164"/>
            <a:ext cx="5128127" cy="469617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312129" y="2410117"/>
            <a:ext cx="9022174" cy="565013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906479" y="3184132"/>
            <a:ext cx="2527314" cy="5246370"/>
            <a:chOff x="0" y="0"/>
            <a:chExt cx="921971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1971" cy="1913890"/>
            </a:xfrm>
            <a:custGeom>
              <a:avLst/>
              <a:gdLst/>
              <a:ahLst/>
              <a:cxnLst/>
              <a:rect l="l" t="t" r="r" b="b"/>
              <a:pathLst>
                <a:path w="921971" h="1913890">
                  <a:moveTo>
                    <a:pt x="0" y="0"/>
                  </a:moveTo>
                  <a:lnTo>
                    <a:pt x="921971" y="0"/>
                  </a:lnTo>
                  <a:lnTo>
                    <a:pt x="92197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955418" y="5143855"/>
            <a:ext cx="4434094" cy="108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3"/>
              </a:lnSpc>
            </a:pPr>
            <a:r>
              <a:rPr lang="en-US" sz="13800" dirty="0">
                <a:solidFill>
                  <a:srgbClr val="FFFFFF"/>
                </a:solidFill>
                <a:latin typeface="HK Grotesk Bold"/>
              </a:rPr>
              <a:t>ESG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5400000">
            <a:off x="8084580" y="1994129"/>
            <a:ext cx="171113" cy="148184"/>
            <a:chOff x="0" y="0"/>
            <a:chExt cx="6350000" cy="5499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grpSp>
        <p:nvGrpSpPr>
          <p:cNvPr id="62" name="Group 62"/>
          <p:cNvGrpSpPr/>
          <p:nvPr/>
        </p:nvGrpSpPr>
        <p:grpSpPr>
          <a:xfrm>
            <a:off x="7772400" y="591705"/>
            <a:ext cx="9753600" cy="2592427"/>
            <a:chOff x="0" y="0"/>
            <a:chExt cx="4325621" cy="2017153"/>
          </a:xfrm>
        </p:grpSpPr>
        <p:grpSp>
          <p:nvGrpSpPr>
            <p:cNvPr id="63" name="Group 63"/>
            <p:cNvGrpSpPr/>
            <p:nvPr/>
          </p:nvGrpSpPr>
          <p:grpSpPr>
            <a:xfrm rot="-10800000">
              <a:off x="0" y="0"/>
              <a:ext cx="4325621" cy="2017153"/>
              <a:chOff x="-2" y="0"/>
              <a:chExt cx="18271613" cy="8520545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-2" y="0"/>
                <a:ext cx="18271613" cy="8520545"/>
              </a:xfrm>
              <a:custGeom>
                <a:avLst/>
                <a:gdLst/>
                <a:ahLst/>
                <a:cxnLst/>
                <a:rect l="l" t="t" r="r" b="b"/>
                <a:pathLst>
                  <a:path w="18271613" h="8520545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7195935"/>
                    </a:lnTo>
                    <a:lnTo>
                      <a:pt x="1324610" y="8520545"/>
                    </a:lnTo>
                    <a:lnTo>
                      <a:pt x="18271613" y="8520545"/>
                    </a:lnTo>
                    <a:lnTo>
                      <a:pt x="18271613" y="0"/>
                    </a:lnTo>
                    <a:lnTo>
                      <a:pt x="1324610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pt-BR" dirty="0"/>
              </a:p>
            </p:txBody>
          </p:sp>
        </p:grpSp>
        <p:grpSp>
          <p:nvGrpSpPr>
            <p:cNvPr id="65" name="Group 65"/>
            <p:cNvGrpSpPr>
              <a:grpSpLocks noChangeAspect="1"/>
            </p:cNvGrpSpPr>
            <p:nvPr/>
          </p:nvGrpSpPr>
          <p:grpSpPr>
            <a:xfrm rot="5400000">
              <a:off x="108435" y="515690"/>
              <a:ext cx="456301" cy="255314"/>
              <a:chOff x="-8" y="1946095"/>
              <a:chExt cx="6350012" cy="3552998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-8" y="1946095"/>
                <a:ext cx="6350012" cy="3552998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65BB48"/>
              </a:solidFill>
            </p:spPr>
          </p:sp>
        </p:grpSp>
        <p:sp>
          <p:nvSpPr>
            <p:cNvPr id="67" name="TextBox 67"/>
            <p:cNvSpPr txBox="1"/>
            <p:nvPr/>
          </p:nvSpPr>
          <p:spPr>
            <a:xfrm>
              <a:off x="585403" y="306481"/>
              <a:ext cx="3315138" cy="11554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600" dirty="0" err="1">
                  <a:solidFill>
                    <a:srgbClr val="65BB48"/>
                  </a:solidFill>
                  <a:latin typeface="HK Grotesk Medium Bold"/>
                </a:rPr>
                <a:t>Enviroment</a:t>
              </a:r>
              <a:r>
                <a:rPr lang="en-US" sz="3600" dirty="0">
                  <a:solidFill>
                    <a:srgbClr val="65BB48"/>
                  </a:solidFill>
                  <a:latin typeface="HK Grotesk Medium Bold"/>
                </a:rPr>
                <a:t>  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endParaRPr lang="en-US" sz="3600" dirty="0">
                <a:solidFill>
                  <a:srgbClr val="65BB48"/>
                </a:solidFill>
                <a:latin typeface="HK Grotesk Medium Bold"/>
              </a:endParaRP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600" dirty="0">
                  <a:latin typeface="HK Grotesk Medium Bold"/>
                </a:rPr>
                <a:t>Ambiental</a:t>
              </a:r>
              <a:r>
                <a:rPr lang="en-US" sz="3600" dirty="0">
                  <a:solidFill>
                    <a:srgbClr val="65BB48"/>
                  </a:solidFill>
                  <a:latin typeface="HK Grotesk Medium Bold"/>
                </a:rPr>
                <a:t> 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endParaRPr lang="en-US" sz="3600" dirty="0">
                <a:solidFill>
                  <a:srgbClr val="65BB48"/>
                </a:solidFill>
                <a:latin typeface="HK Grotesk Medium Bold"/>
              </a:endParaRPr>
            </a:p>
          </p:txBody>
        </p:sp>
      </p:grpSp>
      <p:grpSp>
        <p:nvGrpSpPr>
          <p:cNvPr id="140" name="Group 8">
            <a:extLst>
              <a:ext uri="{FF2B5EF4-FFF2-40B4-BE49-F238E27FC236}">
                <a16:creationId xmlns:a16="http://schemas.microsoft.com/office/drawing/2014/main" id="{33F656A0-B49B-B775-FE91-FEAC5082040C}"/>
              </a:ext>
            </a:extLst>
          </p:cNvPr>
          <p:cNvGrpSpPr>
            <a:grpSpLocks noChangeAspect="1"/>
          </p:cNvGrpSpPr>
          <p:nvPr/>
        </p:nvGrpSpPr>
        <p:grpSpPr>
          <a:xfrm rot="-5400000">
            <a:off x="8083853" y="5387835"/>
            <a:ext cx="171113" cy="148184"/>
            <a:chOff x="0" y="0"/>
            <a:chExt cx="6350000" cy="5499100"/>
          </a:xfrm>
        </p:grpSpPr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E440C595-EF05-CE21-7D71-D1A00A6FFDF8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grpSp>
        <p:nvGrpSpPr>
          <p:cNvPr id="142" name="Group 62">
            <a:extLst>
              <a:ext uri="{FF2B5EF4-FFF2-40B4-BE49-F238E27FC236}">
                <a16:creationId xmlns:a16="http://schemas.microsoft.com/office/drawing/2014/main" id="{18642560-EF43-9AD9-EAEE-481BBAC67F4F}"/>
              </a:ext>
            </a:extLst>
          </p:cNvPr>
          <p:cNvGrpSpPr/>
          <p:nvPr/>
        </p:nvGrpSpPr>
        <p:grpSpPr>
          <a:xfrm>
            <a:off x="7771673" y="3317829"/>
            <a:ext cx="9753600" cy="2592427"/>
            <a:chOff x="0" y="0"/>
            <a:chExt cx="4325621" cy="2017153"/>
          </a:xfrm>
        </p:grpSpPr>
        <p:grpSp>
          <p:nvGrpSpPr>
            <p:cNvPr id="143" name="Group 63">
              <a:extLst>
                <a:ext uri="{FF2B5EF4-FFF2-40B4-BE49-F238E27FC236}">
                  <a16:creationId xmlns:a16="http://schemas.microsoft.com/office/drawing/2014/main" id="{C1E4EA40-5E2A-274E-EBBE-B59DE202A042}"/>
                </a:ext>
              </a:extLst>
            </p:cNvPr>
            <p:cNvGrpSpPr/>
            <p:nvPr/>
          </p:nvGrpSpPr>
          <p:grpSpPr>
            <a:xfrm rot="-10800000">
              <a:off x="0" y="0"/>
              <a:ext cx="4325621" cy="2017153"/>
              <a:chOff x="-2" y="0"/>
              <a:chExt cx="18271613" cy="8520545"/>
            </a:xfrm>
          </p:grpSpPr>
          <p:sp>
            <p:nvSpPr>
              <p:cNvPr id="147" name="Freeform 64">
                <a:extLst>
                  <a:ext uri="{FF2B5EF4-FFF2-40B4-BE49-F238E27FC236}">
                    <a16:creationId xmlns:a16="http://schemas.microsoft.com/office/drawing/2014/main" id="{0480A6D4-186A-A6C0-9EAC-5A4115D8E14E}"/>
                  </a:ext>
                </a:extLst>
              </p:cNvPr>
              <p:cNvSpPr/>
              <p:nvPr/>
            </p:nvSpPr>
            <p:spPr>
              <a:xfrm>
                <a:off x="-2" y="0"/>
                <a:ext cx="18271613" cy="8520545"/>
              </a:xfrm>
              <a:custGeom>
                <a:avLst/>
                <a:gdLst/>
                <a:ahLst/>
                <a:cxnLst/>
                <a:rect l="l" t="t" r="r" b="b"/>
                <a:pathLst>
                  <a:path w="18271613" h="8520545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7195935"/>
                    </a:lnTo>
                    <a:lnTo>
                      <a:pt x="1324610" y="8520545"/>
                    </a:lnTo>
                    <a:lnTo>
                      <a:pt x="18271613" y="8520545"/>
                    </a:lnTo>
                    <a:lnTo>
                      <a:pt x="18271613" y="0"/>
                    </a:lnTo>
                    <a:lnTo>
                      <a:pt x="1324610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44" name="Group 65">
              <a:extLst>
                <a:ext uri="{FF2B5EF4-FFF2-40B4-BE49-F238E27FC236}">
                  <a16:creationId xmlns:a16="http://schemas.microsoft.com/office/drawing/2014/main" id="{04626076-CBE9-0770-D6C6-2F028FB2BFD5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08435" y="515690"/>
              <a:ext cx="456301" cy="255314"/>
              <a:chOff x="-8" y="1946095"/>
              <a:chExt cx="6350012" cy="3552998"/>
            </a:xfrm>
          </p:grpSpPr>
          <p:sp>
            <p:nvSpPr>
              <p:cNvPr id="146" name="Freeform 66">
                <a:extLst>
                  <a:ext uri="{FF2B5EF4-FFF2-40B4-BE49-F238E27FC236}">
                    <a16:creationId xmlns:a16="http://schemas.microsoft.com/office/drawing/2014/main" id="{32C5DDA0-1432-7749-954E-760CD369AC66}"/>
                  </a:ext>
                </a:extLst>
              </p:cNvPr>
              <p:cNvSpPr/>
              <p:nvPr/>
            </p:nvSpPr>
            <p:spPr>
              <a:xfrm>
                <a:off x="-8" y="1946095"/>
                <a:ext cx="6350012" cy="3552998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65BB48"/>
              </a:solidFill>
            </p:spPr>
          </p:sp>
        </p:grpSp>
        <p:sp>
          <p:nvSpPr>
            <p:cNvPr id="145" name="TextBox 67">
              <a:extLst>
                <a:ext uri="{FF2B5EF4-FFF2-40B4-BE49-F238E27FC236}">
                  <a16:creationId xmlns:a16="http://schemas.microsoft.com/office/drawing/2014/main" id="{4FCC956E-7852-677F-DEDB-BC6486C093BB}"/>
                </a:ext>
              </a:extLst>
            </p:cNvPr>
            <p:cNvSpPr txBox="1"/>
            <p:nvPr/>
          </p:nvSpPr>
          <p:spPr>
            <a:xfrm>
              <a:off x="608011" y="439255"/>
              <a:ext cx="3474049" cy="1333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65BB48"/>
                  </a:solidFill>
                  <a:latin typeface="HK Grotesk Medium Bold"/>
                </a:rPr>
                <a:t>Social  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endParaRPr lang="en-US" sz="3600" dirty="0">
                <a:solidFill>
                  <a:srgbClr val="65BB48"/>
                </a:solidFill>
                <a:latin typeface="HK Grotesk Medium Bold"/>
              </a:endParaRP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600" dirty="0">
                  <a:latin typeface="HK Grotesk Medium Bold"/>
                </a:rPr>
                <a:t>Social</a:t>
              </a:r>
              <a:r>
                <a:rPr lang="en-US" sz="3600" dirty="0">
                  <a:solidFill>
                    <a:srgbClr val="65BB48"/>
                  </a:solidFill>
                  <a:latin typeface="HK Grotesk Medium Bold"/>
                </a:rPr>
                <a:t>  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65BB48"/>
                  </a:solidFill>
                  <a:latin typeface="HK Grotesk Medium Bold"/>
                </a:rPr>
                <a:t>  </a:t>
              </a:r>
            </a:p>
            <a:p>
              <a:pPr>
                <a:lnSpc>
                  <a:spcPts val="1624"/>
                </a:lnSpc>
              </a:pPr>
              <a:endParaRPr lang="en-US" sz="3200" dirty="0">
                <a:solidFill>
                  <a:srgbClr val="262B2B"/>
                </a:solidFill>
                <a:latin typeface="HK Grotesk Medium"/>
              </a:endParaRPr>
            </a:p>
          </p:txBody>
        </p:sp>
      </p:grpSp>
      <p:grpSp>
        <p:nvGrpSpPr>
          <p:cNvPr id="148" name="Group 8">
            <a:extLst>
              <a:ext uri="{FF2B5EF4-FFF2-40B4-BE49-F238E27FC236}">
                <a16:creationId xmlns:a16="http://schemas.microsoft.com/office/drawing/2014/main" id="{3E86E28B-F932-F883-451D-A5EE51F2EE77}"/>
              </a:ext>
            </a:extLst>
          </p:cNvPr>
          <p:cNvGrpSpPr>
            <a:grpSpLocks noChangeAspect="1"/>
          </p:cNvGrpSpPr>
          <p:nvPr/>
        </p:nvGrpSpPr>
        <p:grpSpPr>
          <a:xfrm rot="-5400000">
            <a:off x="8083126" y="8781541"/>
            <a:ext cx="171113" cy="148184"/>
            <a:chOff x="0" y="0"/>
            <a:chExt cx="6350000" cy="5499100"/>
          </a:xfrm>
        </p:grpSpPr>
        <p:sp>
          <p:nvSpPr>
            <p:cNvPr id="149" name="Freeform 9">
              <a:extLst>
                <a:ext uri="{FF2B5EF4-FFF2-40B4-BE49-F238E27FC236}">
                  <a16:creationId xmlns:a16="http://schemas.microsoft.com/office/drawing/2014/main" id="{62C4080F-99BA-1575-AEA7-4EC8BD78DB5E}"/>
                </a:ext>
              </a:extLst>
            </p:cNvPr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262B2B"/>
            </a:solidFill>
          </p:spPr>
        </p:sp>
      </p:grpSp>
      <p:grpSp>
        <p:nvGrpSpPr>
          <p:cNvPr id="150" name="Group 62">
            <a:extLst>
              <a:ext uri="{FF2B5EF4-FFF2-40B4-BE49-F238E27FC236}">
                <a16:creationId xmlns:a16="http://schemas.microsoft.com/office/drawing/2014/main" id="{7E9EB268-36E9-123B-FEE4-83C56B0ED0C1}"/>
              </a:ext>
            </a:extLst>
          </p:cNvPr>
          <p:cNvGrpSpPr/>
          <p:nvPr/>
        </p:nvGrpSpPr>
        <p:grpSpPr>
          <a:xfrm>
            <a:off x="7770946" y="6043953"/>
            <a:ext cx="9753600" cy="2592427"/>
            <a:chOff x="0" y="0"/>
            <a:chExt cx="4325621" cy="2017153"/>
          </a:xfrm>
        </p:grpSpPr>
        <p:grpSp>
          <p:nvGrpSpPr>
            <p:cNvPr id="151" name="Group 63">
              <a:extLst>
                <a:ext uri="{FF2B5EF4-FFF2-40B4-BE49-F238E27FC236}">
                  <a16:creationId xmlns:a16="http://schemas.microsoft.com/office/drawing/2014/main" id="{04CD76E0-E50F-7481-3CDC-6F56A17DF661}"/>
                </a:ext>
              </a:extLst>
            </p:cNvPr>
            <p:cNvGrpSpPr/>
            <p:nvPr/>
          </p:nvGrpSpPr>
          <p:grpSpPr>
            <a:xfrm rot="-10800000">
              <a:off x="0" y="0"/>
              <a:ext cx="4325621" cy="2017153"/>
              <a:chOff x="0" y="0"/>
              <a:chExt cx="18271613" cy="8520545"/>
            </a:xfrm>
          </p:grpSpPr>
          <p:sp>
            <p:nvSpPr>
              <p:cNvPr id="155" name="Freeform 64">
                <a:extLst>
                  <a:ext uri="{FF2B5EF4-FFF2-40B4-BE49-F238E27FC236}">
                    <a16:creationId xmlns:a16="http://schemas.microsoft.com/office/drawing/2014/main" id="{EA7825D7-B624-BECD-6C5C-5CA07D124FFD}"/>
                  </a:ext>
                </a:extLst>
              </p:cNvPr>
              <p:cNvSpPr/>
              <p:nvPr/>
            </p:nvSpPr>
            <p:spPr>
              <a:xfrm>
                <a:off x="0" y="0"/>
                <a:ext cx="18271613" cy="8520545"/>
              </a:xfrm>
              <a:custGeom>
                <a:avLst/>
                <a:gdLst/>
                <a:ahLst/>
                <a:cxnLst/>
                <a:rect l="l" t="t" r="r" b="b"/>
                <a:pathLst>
                  <a:path w="18271613" h="8520545">
                    <a:moveTo>
                      <a:pt x="1324610" y="0"/>
                    </a:moveTo>
                    <a:lnTo>
                      <a:pt x="0" y="0"/>
                    </a:lnTo>
                    <a:lnTo>
                      <a:pt x="0" y="7195935"/>
                    </a:lnTo>
                    <a:lnTo>
                      <a:pt x="1324610" y="8520545"/>
                    </a:lnTo>
                    <a:lnTo>
                      <a:pt x="18271613" y="8520545"/>
                    </a:lnTo>
                    <a:lnTo>
                      <a:pt x="18271613" y="0"/>
                    </a:lnTo>
                    <a:lnTo>
                      <a:pt x="1324610" y="0"/>
                    </a:lnTo>
                    <a:lnTo>
                      <a:pt x="132461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2" name="Group 65">
              <a:extLst>
                <a:ext uri="{FF2B5EF4-FFF2-40B4-BE49-F238E27FC236}">
                  <a16:creationId xmlns:a16="http://schemas.microsoft.com/office/drawing/2014/main" id="{CD78651D-CA1D-152B-37C8-25AE6BD75EB8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108435" y="515690"/>
              <a:ext cx="456301" cy="255314"/>
              <a:chOff x="-8" y="1946095"/>
              <a:chExt cx="6350012" cy="3552998"/>
            </a:xfrm>
          </p:grpSpPr>
          <p:sp>
            <p:nvSpPr>
              <p:cNvPr id="154" name="Freeform 66">
                <a:extLst>
                  <a:ext uri="{FF2B5EF4-FFF2-40B4-BE49-F238E27FC236}">
                    <a16:creationId xmlns:a16="http://schemas.microsoft.com/office/drawing/2014/main" id="{FF792EB6-9CB7-AEF3-EBC0-9472890A7DC4}"/>
                  </a:ext>
                </a:extLst>
              </p:cNvPr>
              <p:cNvSpPr/>
              <p:nvPr/>
            </p:nvSpPr>
            <p:spPr>
              <a:xfrm>
                <a:off x="-8" y="1946095"/>
                <a:ext cx="6350012" cy="3552998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65BB48"/>
              </a:solidFill>
            </p:spPr>
          </p:sp>
        </p:grpSp>
        <p:sp>
          <p:nvSpPr>
            <p:cNvPr id="153" name="TextBox 67">
              <a:extLst>
                <a:ext uri="{FF2B5EF4-FFF2-40B4-BE49-F238E27FC236}">
                  <a16:creationId xmlns:a16="http://schemas.microsoft.com/office/drawing/2014/main" id="{5B20F63E-238E-6D4F-9C49-0C3B61E411CF}"/>
                </a:ext>
              </a:extLst>
            </p:cNvPr>
            <p:cNvSpPr txBox="1"/>
            <p:nvPr/>
          </p:nvSpPr>
          <p:spPr>
            <a:xfrm>
              <a:off x="608333" y="306481"/>
              <a:ext cx="3474049" cy="1333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65BB48"/>
                  </a:solidFill>
                  <a:latin typeface="HK Grotesk Medium Bold"/>
                </a:rPr>
                <a:t>Governance  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endParaRPr lang="en-US" sz="3600" dirty="0">
                <a:solidFill>
                  <a:srgbClr val="65BB48"/>
                </a:solidFill>
                <a:latin typeface="HK Grotesk Medium Bold"/>
              </a:endParaRP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600" dirty="0" err="1">
                  <a:latin typeface="HK Grotesk Medium Bold"/>
                </a:rPr>
                <a:t>Governança</a:t>
              </a:r>
              <a:r>
                <a:rPr lang="en-US" sz="3600" dirty="0">
                  <a:latin typeface="HK Grotesk Medium Bold"/>
                </a:rPr>
                <a:t> </a:t>
              </a:r>
              <a:r>
                <a:rPr lang="en-US" sz="3600" dirty="0" err="1">
                  <a:latin typeface="HK Grotesk Medium Bold"/>
                </a:rPr>
                <a:t>Corporativa</a:t>
              </a:r>
              <a:r>
                <a:rPr lang="en-US" sz="3600" dirty="0">
                  <a:solidFill>
                    <a:srgbClr val="65BB48"/>
                  </a:solidFill>
                  <a:latin typeface="HK Grotesk Medium Bold"/>
                </a:rPr>
                <a:t> </a:t>
              </a:r>
            </a:p>
            <a:p>
              <a:pPr>
                <a:lnSpc>
                  <a:spcPts val="2800"/>
                </a:lnSpc>
                <a:spcBef>
                  <a:spcPct val="0"/>
                </a:spcBef>
              </a:pPr>
              <a:endParaRPr lang="en-US" sz="3600" dirty="0">
                <a:solidFill>
                  <a:srgbClr val="65BB48"/>
                </a:solidFill>
                <a:latin typeface="HK Grotesk Medium Bold"/>
              </a:endParaRPr>
            </a:p>
            <a:p>
              <a:pPr>
                <a:lnSpc>
                  <a:spcPts val="1624"/>
                </a:lnSpc>
              </a:pPr>
              <a:endParaRPr lang="en-US" sz="3200" dirty="0">
                <a:solidFill>
                  <a:srgbClr val="262B2B"/>
                </a:solidFill>
                <a:latin typeface="HK Grotesk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22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grayscl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-1" y="4617395"/>
            <a:ext cx="18288000" cy="1703909"/>
            <a:chOff x="0" y="0"/>
            <a:chExt cx="6671512" cy="6215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71512" cy="621591"/>
            </a:xfrm>
            <a:custGeom>
              <a:avLst/>
              <a:gdLst/>
              <a:ahLst/>
              <a:cxnLst/>
              <a:rect l="l" t="t" r="r" b="b"/>
              <a:pathLst>
                <a:path w="6671512" h="621591">
                  <a:moveTo>
                    <a:pt x="0" y="0"/>
                  </a:moveTo>
                  <a:lnTo>
                    <a:pt x="6671512" y="0"/>
                  </a:lnTo>
                  <a:lnTo>
                    <a:pt x="6671512" y="621591"/>
                  </a:lnTo>
                  <a:lnTo>
                    <a:pt x="0" y="621591"/>
                  </a:lnTo>
                  <a:close/>
                </a:path>
              </a:pathLst>
            </a:custGeom>
            <a:solidFill>
              <a:srgbClr val="FFFFFF">
                <a:alpha val="72000"/>
              </a:srgbClr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71600" y="5143500"/>
            <a:ext cx="15890007" cy="105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8000" dirty="0">
                <a:solidFill>
                  <a:srgbClr val="65BB48"/>
                </a:solidFill>
                <a:latin typeface="HK Grotesk Bold"/>
              </a:rPr>
              <a:t>[B]³</a:t>
            </a:r>
          </a:p>
        </p:txBody>
      </p:sp>
    </p:spTree>
    <p:extLst>
      <p:ext uri="{BB962C8B-B14F-4D97-AF65-F5344CB8AC3E}">
        <p14:creationId xmlns:p14="http://schemas.microsoft.com/office/powerpoint/2010/main" val="2570050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400" y="-305434"/>
            <a:ext cx="18981606" cy="10897867"/>
            <a:chOff x="0" y="0"/>
            <a:chExt cx="3693259" cy="39755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3259" cy="3975572"/>
            </a:xfrm>
            <a:custGeom>
              <a:avLst/>
              <a:gdLst/>
              <a:ahLst/>
              <a:cxnLst/>
              <a:rect l="l" t="t" r="r" b="b"/>
              <a:pathLst>
                <a:path w="3693259" h="3975572">
                  <a:moveTo>
                    <a:pt x="0" y="0"/>
                  </a:moveTo>
                  <a:lnTo>
                    <a:pt x="3693259" y="0"/>
                  </a:lnTo>
                  <a:lnTo>
                    <a:pt x="3693259" y="3975572"/>
                  </a:lnTo>
                  <a:lnTo>
                    <a:pt x="0" y="3975572"/>
                  </a:lnTo>
                  <a:close/>
                </a:path>
              </a:pathLst>
            </a:custGeom>
            <a:solidFill>
              <a:srgbClr val="262B2B"/>
            </a:solidFill>
          </p:spPr>
          <p:txBody>
            <a:bodyPr/>
            <a:lstStyle/>
            <a:p>
              <a:endParaRPr lang="pt-BR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95400" y="2137626"/>
            <a:ext cx="7010400" cy="459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HK Grotesk Medium"/>
              </a:rPr>
              <a:t>Índice</a:t>
            </a:r>
            <a:r>
              <a:rPr lang="en-US" sz="3200" dirty="0">
                <a:solidFill>
                  <a:srgbClr val="FFFFFF"/>
                </a:solidFill>
                <a:latin typeface="HK Grotesk Medium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HK Grotesk Medium"/>
              </a:rPr>
              <a:t>Sustentabilidade</a:t>
            </a:r>
            <a:r>
              <a:rPr lang="en-US" sz="32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HK Grotesk Medium"/>
              </a:rPr>
              <a:t>Empresarial</a:t>
            </a:r>
            <a:endParaRPr lang="en-US" sz="3200" u="none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95400" y="1562100"/>
            <a:ext cx="6243721" cy="72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6600" u="none" dirty="0">
                <a:solidFill>
                  <a:srgbClr val="65BB48"/>
                </a:solidFill>
                <a:latin typeface="HK Grotesk Bold"/>
              </a:rPr>
              <a:t>ISE B3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81726" y="3789394"/>
            <a:ext cx="9324474" cy="4529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FFFFFF"/>
                </a:solidFill>
                <a:latin typeface="HK Grotesk Medium"/>
              </a:rPr>
              <a:t>Teve</a:t>
            </a:r>
            <a:r>
              <a:rPr lang="en-US" sz="40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HK Grotesk Medium"/>
              </a:rPr>
              <a:t>início</a:t>
            </a:r>
            <a:r>
              <a:rPr lang="en-US" sz="40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HK Grotesk Medium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HK Grotesk Medium"/>
              </a:rPr>
              <a:t> 2005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4000" dirty="0">
              <a:solidFill>
                <a:srgbClr val="FFFFFF"/>
              </a:solidFill>
              <a:latin typeface="HK Grotesk Medium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4000" dirty="0">
              <a:solidFill>
                <a:srgbClr val="FFFFFF"/>
              </a:solidFill>
              <a:latin typeface="HK Grotesk Medium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FFFFFF"/>
                </a:solidFill>
                <a:latin typeface="HK Grotesk Medium"/>
              </a:rPr>
              <a:t>Formado</a:t>
            </a:r>
            <a:r>
              <a:rPr lang="en-US" sz="4000" dirty="0">
                <a:solidFill>
                  <a:srgbClr val="FFFFFF"/>
                </a:solidFill>
                <a:latin typeface="HK Grotesk Medium"/>
              </a:rPr>
              <a:t> com base </a:t>
            </a:r>
            <a:r>
              <a:rPr lang="en-US" sz="4000" dirty="0" err="1">
                <a:solidFill>
                  <a:srgbClr val="FFFFFF"/>
                </a:solidFill>
                <a:latin typeface="HK Grotesk Medium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HK Grotesk Medium"/>
              </a:rPr>
              <a:t> um </a:t>
            </a:r>
            <a:r>
              <a:rPr lang="en-US" sz="4000" dirty="0" err="1">
                <a:solidFill>
                  <a:srgbClr val="FFFFFF"/>
                </a:solidFill>
                <a:latin typeface="HK Grotesk Medium"/>
              </a:rPr>
              <a:t>questionário</a:t>
            </a:r>
            <a:endParaRPr lang="en-US" sz="4000" dirty="0">
              <a:solidFill>
                <a:srgbClr val="FFFFFF"/>
              </a:solidFill>
              <a:latin typeface="HK Grotesk Medium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4000" dirty="0">
              <a:solidFill>
                <a:srgbClr val="FFFFFF"/>
              </a:solidFill>
              <a:latin typeface="HK Grotesk Medium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4000" dirty="0">
              <a:solidFill>
                <a:srgbClr val="FFFFFF"/>
              </a:solidFill>
              <a:latin typeface="HK Grotesk Medium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HK Grotesk Medium"/>
              </a:rPr>
              <a:t>Nova </a:t>
            </a:r>
            <a:r>
              <a:rPr lang="en-US" sz="4000" dirty="0" err="1">
                <a:solidFill>
                  <a:srgbClr val="FFFFFF"/>
                </a:solidFill>
                <a:latin typeface="HK Grotesk Medium"/>
              </a:rPr>
              <a:t>metodologia</a:t>
            </a:r>
            <a:r>
              <a:rPr lang="en-US" sz="40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HK Grotesk Medium"/>
              </a:rPr>
              <a:t>em</a:t>
            </a:r>
            <a:r>
              <a:rPr lang="en-US" sz="4000" dirty="0">
                <a:solidFill>
                  <a:srgbClr val="FFFFFF"/>
                </a:solidFill>
                <a:latin typeface="HK Grotesk Medium"/>
              </a:rPr>
              <a:t> 2021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4000" dirty="0">
              <a:solidFill>
                <a:srgbClr val="FFFFFF"/>
              </a:solidFill>
              <a:latin typeface="HK Grotesk Medium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4000" dirty="0">
              <a:solidFill>
                <a:srgbClr val="FFFFFF"/>
              </a:solidFill>
              <a:latin typeface="HK Grotesk Medium"/>
            </a:endParaR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FFFFFF"/>
                </a:solidFill>
                <a:latin typeface="HK Grotesk Medium"/>
              </a:rPr>
              <a:t>Hoje</a:t>
            </a:r>
            <a:r>
              <a:rPr lang="en-US" sz="40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HK Grotesk Medium"/>
              </a:rPr>
              <a:t>conta</a:t>
            </a:r>
            <a:r>
              <a:rPr lang="en-US" sz="4000" dirty="0">
                <a:solidFill>
                  <a:srgbClr val="FFFFFF"/>
                </a:solidFill>
                <a:latin typeface="HK Grotesk Medium"/>
              </a:rPr>
              <a:t> com 48 </a:t>
            </a:r>
            <a:r>
              <a:rPr lang="en-US" sz="4000" dirty="0" err="1">
                <a:solidFill>
                  <a:srgbClr val="FFFFFF"/>
                </a:solidFill>
                <a:latin typeface="HK Grotesk Medium"/>
              </a:rPr>
              <a:t>empresas</a:t>
            </a:r>
            <a:endParaRPr lang="en-US" sz="4000" dirty="0">
              <a:solidFill>
                <a:srgbClr val="FFFFFF"/>
              </a:solidFill>
              <a:latin typeface="HK Grotesk Medium"/>
            </a:endParaRPr>
          </a:p>
        </p:txBody>
      </p:sp>
      <p:pic>
        <p:nvPicPr>
          <p:cNvPr id="92" name="Picture 9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115186" y="-1644823"/>
            <a:ext cx="9022174" cy="5650137"/>
          </a:xfrm>
          <a:prstGeom prst="rect">
            <a:avLst/>
          </a:prstGeom>
        </p:spPr>
      </p:pic>
      <p:pic>
        <p:nvPicPr>
          <p:cNvPr id="5" name="Gráfico 4" descr="Mão aberta com planta estrutura de tópicos">
            <a:extLst>
              <a:ext uri="{FF2B5EF4-FFF2-40B4-BE49-F238E27FC236}">
                <a16:creationId xmlns:a16="http://schemas.microsoft.com/office/drawing/2014/main" id="{E50CCF59-35A2-954D-084C-FC8505216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126" y="3509744"/>
            <a:ext cx="762000" cy="762000"/>
          </a:xfrm>
          <a:prstGeom prst="rect">
            <a:avLst/>
          </a:prstGeom>
        </p:spPr>
      </p:pic>
      <p:pic>
        <p:nvPicPr>
          <p:cNvPr id="8" name="Gráfico 7" descr="Mão aberta com planta estrutura de tópicos">
            <a:extLst>
              <a:ext uri="{FF2B5EF4-FFF2-40B4-BE49-F238E27FC236}">
                <a16:creationId xmlns:a16="http://schemas.microsoft.com/office/drawing/2014/main" id="{346E0B8D-0682-33C2-5AC0-7DF39E39E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510" y="7557352"/>
            <a:ext cx="762000" cy="762000"/>
          </a:xfrm>
          <a:prstGeom prst="rect">
            <a:avLst/>
          </a:prstGeom>
        </p:spPr>
      </p:pic>
      <p:pic>
        <p:nvPicPr>
          <p:cNvPr id="9" name="Gráfico 8" descr="Mão aberta com planta estrutura de tópicos">
            <a:extLst>
              <a:ext uri="{FF2B5EF4-FFF2-40B4-BE49-F238E27FC236}">
                <a16:creationId xmlns:a16="http://schemas.microsoft.com/office/drawing/2014/main" id="{C93703E1-939A-9FFB-FE8C-416DE0D9E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126" y="6223624"/>
            <a:ext cx="762000" cy="762000"/>
          </a:xfrm>
          <a:prstGeom prst="rect">
            <a:avLst/>
          </a:prstGeom>
        </p:spPr>
      </p:pic>
      <p:pic>
        <p:nvPicPr>
          <p:cNvPr id="10" name="Gráfico 9" descr="Mão aberta com planta estrutura de tópicos">
            <a:extLst>
              <a:ext uri="{FF2B5EF4-FFF2-40B4-BE49-F238E27FC236}">
                <a16:creationId xmlns:a16="http://schemas.microsoft.com/office/drawing/2014/main" id="{52E4F72F-E1BD-38A3-144B-4715AD6E5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1126" y="4866684"/>
            <a:ext cx="7620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3"/>
          <p:cNvSpPr txBox="1"/>
          <p:nvPr/>
        </p:nvSpPr>
        <p:spPr>
          <a:xfrm>
            <a:off x="5371361" y="3558800"/>
            <a:ext cx="12851389" cy="3058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8000" dirty="0" err="1">
                <a:solidFill>
                  <a:srgbClr val="FFFFFF"/>
                </a:solidFill>
                <a:latin typeface="HK Grotesk Bold"/>
              </a:rPr>
              <a:t>Investir</a:t>
            </a:r>
            <a:r>
              <a:rPr lang="en-US" sz="8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HK Grotesk Bold"/>
              </a:rPr>
              <a:t>em</a:t>
            </a:r>
            <a:r>
              <a:rPr lang="en-US" sz="8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HK Grotesk Bold"/>
              </a:rPr>
              <a:t>sustentabilidade</a:t>
            </a:r>
            <a:r>
              <a:rPr lang="en-US" sz="8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8000" dirty="0" err="1">
                <a:solidFill>
                  <a:srgbClr val="65BB48"/>
                </a:solidFill>
                <a:latin typeface="HK Grotesk Bold"/>
              </a:rPr>
              <a:t>gera</a:t>
            </a:r>
            <a:r>
              <a:rPr lang="en-US" sz="8000" dirty="0">
                <a:solidFill>
                  <a:srgbClr val="65BB48"/>
                </a:solidFill>
                <a:latin typeface="HK Grotesk Bold"/>
              </a:rPr>
              <a:t> </a:t>
            </a:r>
            <a:r>
              <a:rPr lang="en-US" sz="8000" dirty="0" err="1">
                <a:solidFill>
                  <a:srgbClr val="65BB48"/>
                </a:solidFill>
                <a:latin typeface="HK Grotesk Bold"/>
              </a:rPr>
              <a:t>maior</a:t>
            </a:r>
            <a:r>
              <a:rPr lang="en-US" sz="8000" dirty="0">
                <a:solidFill>
                  <a:srgbClr val="65BB48"/>
                </a:solidFill>
                <a:latin typeface="HK Grotesk Bold"/>
              </a:rPr>
              <a:t> </a:t>
            </a:r>
            <a:r>
              <a:rPr lang="en-US" sz="8000" dirty="0" err="1">
                <a:solidFill>
                  <a:srgbClr val="65BB48"/>
                </a:solidFill>
                <a:latin typeface="HK Grotesk Bold"/>
              </a:rPr>
              <a:t>valorização</a:t>
            </a:r>
            <a:r>
              <a:rPr lang="en-US" sz="8000" dirty="0">
                <a:solidFill>
                  <a:srgbClr val="65BB48"/>
                </a:solidFill>
                <a:latin typeface="HK Grotesk Bold"/>
              </a:rPr>
              <a:t> das </a:t>
            </a:r>
            <a:r>
              <a:rPr lang="en-US" sz="8000" dirty="0" err="1">
                <a:solidFill>
                  <a:srgbClr val="65BB48"/>
                </a:solidFill>
                <a:latin typeface="HK Grotesk Bold"/>
              </a:rPr>
              <a:t>ações</a:t>
            </a:r>
            <a:r>
              <a:rPr lang="en-US" sz="8000" dirty="0">
                <a:solidFill>
                  <a:srgbClr val="65BB48"/>
                </a:solidFill>
                <a:latin typeface="HK Grotesk Bold"/>
              </a:rPr>
              <a:t> das </a:t>
            </a:r>
            <a:r>
              <a:rPr lang="en-US" sz="8000" dirty="0" err="1">
                <a:solidFill>
                  <a:srgbClr val="65BB48"/>
                </a:solidFill>
                <a:latin typeface="HK Grotesk Bold"/>
              </a:rPr>
              <a:t>empresas</a:t>
            </a:r>
            <a:r>
              <a:rPr lang="en-US" sz="8000" dirty="0">
                <a:solidFill>
                  <a:srgbClr val="65BB48"/>
                </a:solidFill>
                <a:latin typeface="HK Grotesk Bold"/>
              </a:rPr>
              <a:t>?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051538" y="2289105"/>
            <a:ext cx="9022174" cy="5650137"/>
          </a:xfrm>
          <a:prstGeom prst="rect">
            <a:avLst/>
          </a:prstGeom>
        </p:spPr>
      </p:pic>
      <p:grpSp>
        <p:nvGrpSpPr>
          <p:cNvPr id="47" name="Group 47"/>
          <p:cNvGrpSpPr>
            <a:grpSpLocks noChangeAspect="1"/>
          </p:cNvGrpSpPr>
          <p:nvPr/>
        </p:nvGrpSpPr>
        <p:grpSpPr>
          <a:xfrm rot="5400000">
            <a:off x="-420197" y="2506725"/>
            <a:ext cx="6002820" cy="5162425"/>
            <a:chOff x="0" y="0"/>
            <a:chExt cx="6350000" cy="5461000"/>
          </a:xfrm>
        </p:grpSpPr>
        <p:sp>
          <p:nvSpPr>
            <p:cNvPr id="48" name="Freeform 48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3"/>
              <a:stretch>
                <a:fillRect l="-27567" t="-36444" r="-37584" b="9154"/>
              </a:stretch>
            </a:blipFill>
          </p:spPr>
        </p:sp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132023" y="2768828"/>
            <a:ext cx="1933567" cy="1610134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199851" y="2545209"/>
            <a:ext cx="1122574" cy="9347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6379868-8437-0A4A-1E62-54C82F1861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09" y="2254847"/>
            <a:ext cx="10304292" cy="7927947"/>
          </a:xfrm>
          <a:prstGeom prst="rect">
            <a:avLst/>
          </a:prstGeom>
        </p:spPr>
      </p:pic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40929" y="6024291"/>
            <a:ext cx="8029347" cy="4516508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solidFill>
              <a:srgbClr val="377D3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blipFill>
              <a:blip r:embed="rId4"/>
              <a:stretch>
                <a:fillRect l="-34161" t="-64519" r="-12906" b="-983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454960" y="-2074104"/>
            <a:ext cx="4605850" cy="8075855"/>
            <a:chOff x="0" y="0"/>
            <a:chExt cx="5565821" cy="97590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65821" cy="9759059"/>
            </a:xfrm>
            <a:custGeom>
              <a:avLst/>
              <a:gdLst/>
              <a:ahLst/>
              <a:cxnLst/>
              <a:rect l="l" t="t" r="r" b="b"/>
              <a:pathLst>
                <a:path w="5565821" h="9759059">
                  <a:moveTo>
                    <a:pt x="5565821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5565821" y="9759059"/>
                  </a:lnTo>
                  <a:close/>
                </a:path>
              </a:pathLst>
            </a:custGeom>
            <a:solidFill>
              <a:srgbClr val="65BB48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545002" y="5523563"/>
            <a:ext cx="6037536" cy="3781007"/>
          </a:xfrm>
          <a:prstGeom prst="rect">
            <a:avLst/>
          </a:prstGeom>
        </p:spPr>
      </p:pic>
      <p:sp>
        <p:nvSpPr>
          <p:cNvPr id="5" name="TextBox 33">
            <a:extLst>
              <a:ext uri="{FF2B5EF4-FFF2-40B4-BE49-F238E27FC236}">
                <a16:creationId xmlns:a16="http://schemas.microsoft.com/office/drawing/2014/main" id="{4F35F9A1-925F-F8F8-CC7D-A1235C78FBBC}"/>
              </a:ext>
            </a:extLst>
          </p:cNvPr>
          <p:cNvSpPr txBox="1"/>
          <p:nvPr/>
        </p:nvSpPr>
        <p:spPr>
          <a:xfrm>
            <a:off x="1828800" y="177437"/>
            <a:ext cx="13182599" cy="1942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Existe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correlação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entre as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dimensões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do ISE e a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variação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das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ações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?</a:t>
            </a:r>
            <a:endParaRPr lang="en-US" sz="5000" dirty="0">
              <a:solidFill>
                <a:srgbClr val="65BB48"/>
              </a:solidFill>
              <a:latin typeface="HK Grotesk Bold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AFF7F5-6B2D-7706-78A5-A2772004B2A5}"/>
              </a:ext>
            </a:extLst>
          </p:cNvPr>
          <p:cNvSpPr/>
          <p:nvPr/>
        </p:nvSpPr>
        <p:spPr>
          <a:xfrm>
            <a:off x="10896600" y="2476501"/>
            <a:ext cx="890311" cy="3886200"/>
          </a:xfrm>
          <a:custGeom>
            <a:avLst/>
            <a:gdLst>
              <a:gd name="connsiteX0" fmla="*/ 0 w 890311"/>
              <a:gd name="connsiteY0" fmla="*/ 0 h 3886200"/>
              <a:gd name="connsiteX1" fmla="*/ 418446 w 890311"/>
              <a:gd name="connsiteY1" fmla="*/ 0 h 3886200"/>
              <a:gd name="connsiteX2" fmla="*/ 890311 w 890311"/>
              <a:gd name="connsiteY2" fmla="*/ 0 h 3886200"/>
              <a:gd name="connsiteX3" fmla="*/ 890311 w 890311"/>
              <a:gd name="connsiteY3" fmla="*/ 725424 h 3886200"/>
              <a:gd name="connsiteX4" fmla="*/ 890311 w 890311"/>
              <a:gd name="connsiteY4" fmla="*/ 1334262 h 3886200"/>
              <a:gd name="connsiteX5" fmla="*/ 890311 w 890311"/>
              <a:gd name="connsiteY5" fmla="*/ 1865376 h 3886200"/>
              <a:gd name="connsiteX6" fmla="*/ 890311 w 890311"/>
              <a:gd name="connsiteY6" fmla="*/ 2590800 h 3886200"/>
              <a:gd name="connsiteX7" fmla="*/ 890311 w 890311"/>
              <a:gd name="connsiteY7" fmla="*/ 3121914 h 3886200"/>
              <a:gd name="connsiteX8" fmla="*/ 890311 w 890311"/>
              <a:gd name="connsiteY8" fmla="*/ 3886200 h 3886200"/>
              <a:gd name="connsiteX9" fmla="*/ 436252 w 890311"/>
              <a:gd name="connsiteY9" fmla="*/ 3886200 h 3886200"/>
              <a:gd name="connsiteX10" fmla="*/ 0 w 890311"/>
              <a:gd name="connsiteY10" fmla="*/ 3886200 h 3886200"/>
              <a:gd name="connsiteX11" fmla="*/ 0 w 890311"/>
              <a:gd name="connsiteY11" fmla="*/ 3238500 h 3886200"/>
              <a:gd name="connsiteX12" fmla="*/ 0 w 890311"/>
              <a:gd name="connsiteY12" fmla="*/ 2513076 h 3886200"/>
              <a:gd name="connsiteX13" fmla="*/ 0 w 890311"/>
              <a:gd name="connsiteY13" fmla="*/ 1865376 h 3886200"/>
              <a:gd name="connsiteX14" fmla="*/ 0 w 890311"/>
              <a:gd name="connsiteY14" fmla="*/ 1217676 h 3886200"/>
              <a:gd name="connsiteX15" fmla="*/ 0 w 890311"/>
              <a:gd name="connsiteY15" fmla="*/ 647700 h 3886200"/>
              <a:gd name="connsiteX16" fmla="*/ 0 w 890311"/>
              <a:gd name="connsiteY16" fmla="*/ 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90311" h="3886200" extrusionOk="0">
                <a:moveTo>
                  <a:pt x="0" y="0"/>
                </a:moveTo>
                <a:cubicBezTo>
                  <a:pt x="106611" y="-7073"/>
                  <a:pt x="250639" y="5129"/>
                  <a:pt x="418446" y="0"/>
                </a:cubicBezTo>
                <a:cubicBezTo>
                  <a:pt x="586253" y="-5129"/>
                  <a:pt x="694522" y="8939"/>
                  <a:pt x="890311" y="0"/>
                </a:cubicBezTo>
                <a:cubicBezTo>
                  <a:pt x="861036" y="302503"/>
                  <a:pt x="913478" y="415956"/>
                  <a:pt x="890311" y="725424"/>
                </a:cubicBezTo>
                <a:cubicBezTo>
                  <a:pt x="867144" y="1034892"/>
                  <a:pt x="867610" y="1201187"/>
                  <a:pt x="890311" y="1334262"/>
                </a:cubicBezTo>
                <a:cubicBezTo>
                  <a:pt x="913012" y="1467337"/>
                  <a:pt x="908224" y="1730258"/>
                  <a:pt x="890311" y="1865376"/>
                </a:cubicBezTo>
                <a:cubicBezTo>
                  <a:pt x="872398" y="2000494"/>
                  <a:pt x="890565" y="2322527"/>
                  <a:pt x="890311" y="2590800"/>
                </a:cubicBezTo>
                <a:cubicBezTo>
                  <a:pt x="890057" y="2859073"/>
                  <a:pt x="888214" y="2957881"/>
                  <a:pt x="890311" y="3121914"/>
                </a:cubicBezTo>
                <a:cubicBezTo>
                  <a:pt x="892408" y="3285947"/>
                  <a:pt x="872626" y="3655326"/>
                  <a:pt x="890311" y="3886200"/>
                </a:cubicBezTo>
                <a:cubicBezTo>
                  <a:pt x="792192" y="3898778"/>
                  <a:pt x="533198" y="3896454"/>
                  <a:pt x="436252" y="3886200"/>
                </a:cubicBezTo>
                <a:cubicBezTo>
                  <a:pt x="339306" y="3875946"/>
                  <a:pt x="191132" y="3873406"/>
                  <a:pt x="0" y="3886200"/>
                </a:cubicBezTo>
                <a:cubicBezTo>
                  <a:pt x="-658" y="3662592"/>
                  <a:pt x="-27330" y="3556465"/>
                  <a:pt x="0" y="3238500"/>
                </a:cubicBezTo>
                <a:cubicBezTo>
                  <a:pt x="27330" y="2920535"/>
                  <a:pt x="27335" y="2661445"/>
                  <a:pt x="0" y="2513076"/>
                </a:cubicBezTo>
                <a:cubicBezTo>
                  <a:pt x="-27335" y="2364707"/>
                  <a:pt x="16897" y="2019105"/>
                  <a:pt x="0" y="1865376"/>
                </a:cubicBezTo>
                <a:cubicBezTo>
                  <a:pt x="-16897" y="1711647"/>
                  <a:pt x="2744" y="1412606"/>
                  <a:pt x="0" y="1217676"/>
                </a:cubicBezTo>
                <a:cubicBezTo>
                  <a:pt x="-2744" y="1022746"/>
                  <a:pt x="-21940" y="784089"/>
                  <a:pt x="0" y="647700"/>
                </a:cubicBezTo>
                <a:cubicBezTo>
                  <a:pt x="21940" y="511311"/>
                  <a:pt x="144" y="236035"/>
                  <a:pt x="0" y="0"/>
                </a:cubicBezTo>
                <a:close/>
              </a:path>
            </a:pathLst>
          </a:custGeom>
          <a:noFill/>
          <a:ln w="127000">
            <a:solidFill>
              <a:schemeClr val="accent6">
                <a:lumMod val="75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79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35002" y="-1735002"/>
            <a:ext cx="4605850" cy="8075855"/>
            <a:chOff x="0" y="0"/>
            <a:chExt cx="5565821" cy="97590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65821" cy="9759059"/>
            </a:xfrm>
            <a:custGeom>
              <a:avLst/>
              <a:gdLst/>
              <a:ahLst/>
              <a:cxnLst/>
              <a:rect l="l" t="t" r="r" b="b"/>
              <a:pathLst>
                <a:path w="5565821" h="9759059">
                  <a:moveTo>
                    <a:pt x="5565821" y="9759059"/>
                  </a:moveTo>
                  <a:lnTo>
                    <a:pt x="0" y="9759059"/>
                  </a:lnTo>
                  <a:lnTo>
                    <a:pt x="0" y="0"/>
                  </a:lnTo>
                  <a:lnTo>
                    <a:pt x="5565821" y="9759059"/>
                  </a:lnTo>
                  <a:close/>
                </a:path>
              </a:pathLst>
            </a:custGeom>
            <a:solidFill>
              <a:srgbClr val="65BB48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144000" y="5351019"/>
            <a:ext cx="9226276" cy="5189781"/>
            <a:chOff x="0" y="0"/>
            <a:chExt cx="6089457" cy="34253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solidFill>
              <a:srgbClr val="377D3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0"/>
                  </a:moveTo>
                  <a:lnTo>
                    <a:pt x="6089457" y="3425320"/>
                  </a:lnTo>
                  <a:lnTo>
                    <a:pt x="0" y="3425320"/>
                  </a:lnTo>
                  <a:cubicBezTo>
                    <a:pt x="2029819" y="2283546"/>
                    <a:pt x="4059638" y="1141773"/>
                    <a:pt x="6089457" y="0"/>
                  </a:cubicBezTo>
                  <a:close/>
                </a:path>
              </a:pathLst>
            </a:custGeom>
            <a:blipFill>
              <a:blip r:embed="rId3"/>
              <a:stretch>
                <a:fillRect t="-68131" r="-49673" b="-9259"/>
              </a:stretch>
            </a:blip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735502" y="4314861"/>
            <a:ext cx="6037536" cy="378100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9757E6-C3F7-B642-30A6-E81671F9E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"/>
          <a:stretch/>
        </p:blipFill>
        <p:spPr bwMode="auto">
          <a:xfrm>
            <a:off x="1626021" y="1541150"/>
            <a:ext cx="14979748" cy="82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AECA672-59D6-73F0-9C51-1C7E0B9B8C5B}"/>
              </a:ext>
            </a:extLst>
          </p:cNvPr>
          <p:cNvCxnSpPr/>
          <p:nvPr/>
        </p:nvCxnSpPr>
        <p:spPr>
          <a:xfrm>
            <a:off x="10058400" y="5524500"/>
            <a:ext cx="0" cy="1676400"/>
          </a:xfrm>
          <a:prstGeom prst="straightConnector1">
            <a:avLst/>
          </a:prstGeom>
          <a:ln w="41275" cap="flat">
            <a:solidFill>
              <a:schemeClr val="accent6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0B465C4-A499-F6CA-2F71-AE8DE1417074}"/>
              </a:ext>
            </a:extLst>
          </p:cNvPr>
          <p:cNvSpPr txBox="1"/>
          <p:nvPr/>
        </p:nvSpPr>
        <p:spPr>
          <a:xfrm>
            <a:off x="9216064" y="4220170"/>
            <a:ext cx="1753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Maior diferença:</a:t>
            </a:r>
          </a:p>
          <a:p>
            <a:pPr algn="ctr"/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05/08/2015</a:t>
            </a:r>
          </a:p>
          <a:p>
            <a:pPr algn="ctr"/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0.8714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6D29CE-BDF4-ADDF-CEAB-7F0462E71A3D}"/>
              </a:ext>
            </a:extLst>
          </p:cNvPr>
          <p:cNvSpPr txBox="1"/>
          <p:nvPr/>
        </p:nvSpPr>
        <p:spPr>
          <a:xfrm>
            <a:off x="14879256" y="4427689"/>
            <a:ext cx="1753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Diferença</a:t>
            </a:r>
          </a:p>
          <a:p>
            <a:pPr algn="ctr"/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18/10/2022</a:t>
            </a:r>
          </a:p>
          <a:p>
            <a:pPr algn="ctr"/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-0.0075</a:t>
            </a:r>
          </a:p>
        </p:txBody>
      </p:sp>
      <p:sp>
        <p:nvSpPr>
          <p:cNvPr id="7" name="TextBox 33">
            <a:extLst>
              <a:ext uri="{FF2B5EF4-FFF2-40B4-BE49-F238E27FC236}">
                <a16:creationId xmlns:a16="http://schemas.microsoft.com/office/drawing/2014/main" id="{FDE8F3F7-3F94-9F82-070F-29F2DB06B0C2}"/>
              </a:ext>
            </a:extLst>
          </p:cNvPr>
          <p:cNvSpPr txBox="1"/>
          <p:nvPr/>
        </p:nvSpPr>
        <p:spPr>
          <a:xfrm>
            <a:off x="2624765" y="247516"/>
            <a:ext cx="13182599" cy="942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Comparação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entre </a:t>
            </a:r>
            <a:r>
              <a:rPr lang="en-US" sz="5000" dirty="0" err="1">
                <a:solidFill>
                  <a:srgbClr val="FFFFFF"/>
                </a:solidFill>
                <a:latin typeface="HK Grotesk Bold"/>
              </a:rPr>
              <a:t>índices</a:t>
            </a:r>
            <a:r>
              <a:rPr lang="en-US" sz="5000" dirty="0">
                <a:solidFill>
                  <a:srgbClr val="FFFFFF"/>
                </a:solidFill>
                <a:latin typeface="HK Grotesk Bold"/>
              </a:rPr>
              <a:t> IBOV e ISE</a:t>
            </a:r>
            <a:endParaRPr lang="en-US" sz="5000" dirty="0">
              <a:solidFill>
                <a:srgbClr val="65BB48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317758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3"/>
          <p:cNvSpPr txBox="1"/>
          <p:nvPr/>
        </p:nvSpPr>
        <p:spPr>
          <a:xfrm>
            <a:off x="8233761" y="3573895"/>
            <a:ext cx="9022174" cy="5058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E </a:t>
            </a:r>
            <a:r>
              <a:rPr lang="en-US" sz="8000" dirty="0" err="1">
                <a:solidFill>
                  <a:srgbClr val="FFFFFF"/>
                </a:solidFill>
                <a:latin typeface="HK Grotesk Bold"/>
              </a:rPr>
              <a:t>ao</a:t>
            </a:r>
            <a:r>
              <a:rPr lang="en-US" sz="8000" dirty="0">
                <a:solidFill>
                  <a:srgbClr val="FFFFFF"/>
                </a:solidFill>
                <a:latin typeface="HK Grotesk Bold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HK Grotesk Bold"/>
              </a:rPr>
              <a:t>analisar</a:t>
            </a:r>
            <a:r>
              <a:rPr lang="en-US" sz="8000" dirty="0">
                <a:solidFill>
                  <a:srgbClr val="FFFFFF"/>
                </a:solidFill>
                <a:latin typeface="HK Grotesk Bold"/>
              </a:rPr>
              <a:t> dados </a:t>
            </a:r>
            <a:r>
              <a:rPr lang="en-US" sz="8000" dirty="0" err="1">
                <a:solidFill>
                  <a:srgbClr val="65BB48"/>
                </a:solidFill>
                <a:latin typeface="HK Grotesk Bold"/>
              </a:rPr>
              <a:t>fundamentalistas</a:t>
            </a:r>
            <a:r>
              <a:rPr lang="en-US" sz="8000" dirty="0">
                <a:solidFill>
                  <a:srgbClr val="65BB48"/>
                </a:solidFill>
                <a:latin typeface="HK Grotesk Bold"/>
              </a:rPr>
              <a:t>*</a:t>
            </a:r>
            <a:r>
              <a:rPr lang="en-US" sz="8000" dirty="0">
                <a:solidFill>
                  <a:srgbClr val="FFFFFF"/>
                </a:solidFill>
                <a:latin typeface="HK Grotesk Bold"/>
              </a:rPr>
              <a:t>?</a:t>
            </a:r>
          </a:p>
          <a:p>
            <a:pPr>
              <a:lnSpc>
                <a:spcPts val="7840"/>
              </a:lnSpc>
            </a:pPr>
            <a:endParaRPr lang="en-US" sz="4000" dirty="0">
              <a:solidFill>
                <a:srgbClr val="FFFFFF"/>
              </a:solidFill>
              <a:latin typeface="HK Grotesk Bold"/>
            </a:endParaRPr>
          </a:p>
          <a:p>
            <a:pPr>
              <a:lnSpc>
                <a:spcPts val="7840"/>
              </a:lnSpc>
            </a:pPr>
            <a:r>
              <a:rPr lang="en-US" sz="4000" dirty="0">
                <a:solidFill>
                  <a:srgbClr val="65BB48"/>
                </a:solidFill>
                <a:latin typeface="HK Grotesk Bold"/>
              </a:rPr>
              <a:t>* </a:t>
            </a:r>
            <a:r>
              <a:rPr lang="en-US" sz="4000" dirty="0" err="1">
                <a:solidFill>
                  <a:srgbClr val="65BB48"/>
                </a:solidFill>
                <a:latin typeface="HK Grotesk Bold"/>
              </a:rPr>
              <a:t>Lucro</a:t>
            </a:r>
            <a:r>
              <a:rPr lang="en-US" sz="4000" dirty="0">
                <a:solidFill>
                  <a:srgbClr val="65BB48"/>
                </a:solidFill>
                <a:latin typeface="HK Grotesk Bold"/>
              </a:rPr>
              <a:t> </a:t>
            </a:r>
            <a:r>
              <a:rPr lang="en-US" sz="4000" dirty="0" err="1">
                <a:solidFill>
                  <a:srgbClr val="65BB48"/>
                </a:solidFill>
                <a:latin typeface="HK Grotesk Bold"/>
              </a:rPr>
              <a:t>por</a:t>
            </a:r>
            <a:r>
              <a:rPr lang="en-US" sz="4000" dirty="0">
                <a:solidFill>
                  <a:srgbClr val="65BB48"/>
                </a:solidFill>
                <a:latin typeface="HK Grotesk Bold"/>
              </a:rPr>
              <a:t> </a:t>
            </a:r>
            <a:r>
              <a:rPr lang="en-US" sz="4000" dirty="0" err="1">
                <a:solidFill>
                  <a:srgbClr val="65BB48"/>
                </a:solidFill>
                <a:latin typeface="HK Grotesk Bold"/>
              </a:rPr>
              <a:t>Ação</a:t>
            </a:r>
            <a:endParaRPr lang="en-US" sz="4000" dirty="0">
              <a:solidFill>
                <a:srgbClr val="65BB48"/>
              </a:solidFill>
              <a:latin typeface="HK Grotesk Bold"/>
            </a:endParaRPr>
          </a:p>
          <a:p>
            <a:pPr>
              <a:lnSpc>
                <a:spcPts val="7840"/>
              </a:lnSpc>
            </a:pPr>
            <a:r>
              <a:rPr lang="en-US" sz="4000" dirty="0">
                <a:solidFill>
                  <a:srgbClr val="65BB48"/>
                </a:solidFill>
                <a:latin typeface="HK Grotesk Bold"/>
              </a:rPr>
              <a:t>* </a:t>
            </a:r>
            <a:r>
              <a:rPr lang="en-US" sz="4000" dirty="0" err="1">
                <a:solidFill>
                  <a:srgbClr val="65BB48"/>
                </a:solidFill>
                <a:latin typeface="HK Grotesk Bold"/>
              </a:rPr>
              <a:t>Lucro</a:t>
            </a:r>
            <a:r>
              <a:rPr lang="en-US" sz="4000" dirty="0">
                <a:solidFill>
                  <a:srgbClr val="65BB48"/>
                </a:solidFill>
                <a:latin typeface="HK Grotesk Bold"/>
              </a:rPr>
              <a:t> </a:t>
            </a:r>
            <a:r>
              <a:rPr lang="en-US" sz="4000" dirty="0" err="1">
                <a:solidFill>
                  <a:srgbClr val="65BB48"/>
                </a:solidFill>
                <a:latin typeface="HK Grotesk Bold"/>
              </a:rPr>
              <a:t>Líquido</a:t>
            </a:r>
            <a:endParaRPr lang="en-US" sz="4000" dirty="0">
              <a:solidFill>
                <a:srgbClr val="65BB48"/>
              </a:solidFill>
              <a:latin typeface="HK Grotesk Bold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51538" y="2289105"/>
            <a:ext cx="9022174" cy="5650137"/>
          </a:xfrm>
          <a:prstGeom prst="rect">
            <a:avLst/>
          </a:prstGeom>
        </p:spPr>
      </p:pic>
      <p:grpSp>
        <p:nvGrpSpPr>
          <p:cNvPr id="47" name="Group 47"/>
          <p:cNvGrpSpPr>
            <a:grpSpLocks noChangeAspect="1"/>
          </p:cNvGrpSpPr>
          <p:nvPr/>
        </p:nvGrpSpPr>
        <p:grpSpPr>
          <a:xfrm rot="5400000">
            <a:off x="-420197" y="2506725"/>
            <a:ext cx="6002820" cy="5162425"/>
            <a:chOff x="0" y="0"/>
            <a:chExt cx="6350000" cy="5461000"/>
          </a:xfrm>
        </p:grpSpPr>
        <p:sp>
          <p:nvSpPr>
            <p:cNvPr id="48" name="Freeform 48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l="l" t="t" r="r" b="b"/>
              <a:pathLst>
                <a:path w="6230874" h="5396230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4"/>
              <a:stretch>
                <a:fillRect l="-27567" t="-36444" r="-37584" b="9154"/>
              </a:stretch>
            </a:blipFill>
          </p:spPr>
        </p:sp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132023" y="2768828"/>
            <a:ext cx="1933567" cy="1610134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199851" y="2545209"/>
            <a:ext cx="1122574" cy="93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89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504</Words>
  <Application>Microsoft Office PowerPoint</Application>
  <PresentationFormat>Personalizar</PresentationFormat>
  <Paragraphs>103</Paragraphs>
  <Slides>13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HK Grotesk Bold</vt:lpstr>
      <vt:lpstr>Arial</vt:lpstr>
      <vt:lpstr>HK Grotesk Medium</vt:lpstr>
      <vt:lpstr>Montserrat</vt:lpstr>
      <vt:lpstr>open sans condensed</vt:lpstr>
      <vt:lpstr>Calibri</vt:lpstr>
      <vt:lpstr>HK Grotesk Medium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Triangle Business Proposal Presentation</dc:title>
  <dc:creator>Diego Lima</dc:creator>
  <cp:lastModifiedBy>Maria Julia S. Morossini</cp:lastModifiedBy>
  <cp:revision>21</cp:revision>
  <dcterms:created xsi:type="dcterms:W3CDTF">2006-08-16T00:00:00Z</dcterms:created>
  <dcterms:modified xsi:type="dcterms:W3CDTF">2022-10-22T13:12:14Z</dcterms:modified>
  <dc:identifier>DAFOrq71Szo</dc:identifier>
</cp:coreProperties>
</file>